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9" r:id="rId5"/>
  </p:sldMasterIdLst>
  <p:notesMasterIdLst>
    <p:notesMasterId r:id="rId17"/>
  </p:notesMasterIdLst>
  <p:handoutMasterIdLst>
    <p:handoutMasterId r:id="rId18"/>
  </p:handoutMasterIdLst>
  <p:sldIdLst>
    <p:sldId id="499" r:id="rId6"/>
    <p:sldId id="491" r:id="rId7"/>
    <p:sldId id="502" r:id="rId8"/>
    <p:sldId id="503" r:id="rId9"/>
    <p:sldId id="504" r:id="rId10"/>
    <p:sldId id="505" r:id="rId11"/>
    <p:sldId id="506" r:id="rId12"/>
    <p:sldId id="507" r:id="rId13"/>
    <p:sldId id="508" r:id="rId14"/>
    <p:sldId id="509" r:id="rId15"/>
    <p:sldId id="510" r:id="rId16"/>
  </p:sldIdLst>
  <p:sldSz cx="9144000" cy="5143500" type="screen16x9"/>
  <p:notesSz cx="7023100" cy="93091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Untitled Section" id="{C869D2D4-5B82-46C6-BA5A-0D9C8F9BECFB}">
          <p14:sldIdLst>
            <p14:sldId id="499"/>
            <p14:sldId id="491"/>
            <p14:sldId id="502"/>
            <p14:sldId id="503"/>
            <p14:sldId id="504"/>
            <p14:sldId id="505"/>
            <p14:sldId id="506"/>
            <p14:sldId id="507"/>
            <p14:sldId id="508"/>
            <p14:sldId id="509"/>
            <p14:sldId id="510"/>
          </p14:sldIdLst>
        </p14:section>
      </p14:sectionLst>
    </p:ext>
    <p:ext uri="{EFAFB233-063F-42B5-8137-9DF3F51BA10A}">
      <p15:sldGuideLst xmlns:p15="http://schemas.microsoft.com/office/powerpoint/2012/main">
        <p15:guide id="1" orient="horz" pos="1716" userDrawn="1">
          <p15:clr>
            <a:srgbClr val="5ACBF0"/>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166BB8"/>
    <a:srgbClr val="EF4023"/>
    <a:srgbClr val="003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54835-C77D-4C4D-9684-828AE1F849D5}" v="64" dt="2019-09-03T22:39:09.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53935" autoAdjust="0"/>
  </p:normalViewPr>
  <p:slideViewPr>
    <p:cSldViewPr>
      <p:cViewPr varScale="1">
        <p:scale>
          <a:sx n="77" d="100"/>
          <a:sy n="77" d="100"/>
        </p:scale>
        <p:origin x="1812" y="84"/>
      </p:cViewPr>
      <p:guideLst>
        <p:guide orient="horz" pos="17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howGuides="1">
      <p:cViewPr varScale="1">
        <p:scale>
          <a:sx n="71" d="100"/>
          <a:sy n="71" d="100"/>
        </p:scale>
        <p:origin x="322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1"/>
          </a:xfrm>
          <a:prstGeom prst="rect">
            <a:avLst/>
          </a:prstGeom>
        </p:spPr>
        <p:txBody>
          <a:bodyPr vert="horz" lIns="93304" tIns="46652" rIns="93304" bIns="46652" rtlCol="0"/>
          <a:lstStyle>
            <a:lvl1pPr algn="l">
              <a:defRPr sz="1300"/>
            </a:lvl1pPr>
          </a:lstStyle>
          <a:p>
            <a:endParaRPr lang="en-US" dirty="0"/>
          </a:p>
        </p:txBody>
      </p:sp>
      <p:sp>
        <p:nvSpPr>
          <p:cNvPr id="3" name="Date Placeholder 2"/>
          <p:cNvSpPr>
            <a:spLocks noGrp="1"/>
          </p:cNvSpPr>
          <p:nvPr>
            <p:ph type="dt" sz="quarter" idx="1"/>
          </p:nvPr>
        </p:nvSpPr>
        <p:spPr>
          <a:xfrm>
            <a:off x="3978133" y="2"/>
            <a:ext cx="3043343" cy="467071"/>
          </a:xfrm>
          <a:prstGeom prst="rect">
            <a:avLst/>
          </a:prstGeom>
        </p:spPr>
        <p:txBody>
          <a:bodyPr vert="horz" lIns="93304" tIns="46652" rIns="93304" bIns="46652" rtlCol="0"/>
          <a:lstStyle>
            <a:lvl1pPr algn="r">
              <a:defRPr sz="1300"/>
            </a:lvl1pPr>
          </a:lstStyle>
          <a:p>
            <a:fld id="{70FFC2BE-CC4F-4569-B023-8B9C241D58F9}" type="datetimeFigureOut">
              <a:rPr lang="en-US" smtClean="0"/>
              <a:t>9/3/2019</a:t>
            </a:fld>
            <a:endParaRPr lang="en-US" dirty="0"/>
          </a:p>
        </p:txBody>
      </p:sp>
      <p:sp>
        <p:nvSpPr>
          <p:cNvPr id="4" name="Footer Placeholder 3"/>
          <p:cNvSpPr>
            <a:spLocks noGrp="1"/>
          </p:cNvSpPr>
          <p:nvPr>
            <p:ph type="ftr" sz="quarter" idx="2"/>
          </p:nvPr>
        </p:nvSpPr>
        <p:spPr>
          <a:xfrm>
            <a:off x="1" y="8842031"/>
            <a:ext cx="3043343" cy="467070"/>
          </a:xfrm>
          <a:prstGeom prst="rect">
            <a:avLst/>
          </a:prstGeom>
        </p:spPr>
        <p:txBody>
          <a:bodyPr vert="horz" lIns="93304" tIns="46652" rIns="93304" bIns="466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3" y="8842031"/>
            <a:ext cx="3043343" cy="467070"/>
          </a:xfrm>
          <a:prstGeom prst="rect">
            <a:avLst/>
          </a:prstGeom>
        </p:spPr>
        <p:txBody>
          <a:bodyPr vert="horz" lIns="93304" tIns="46652" rIns="93304" bIns="46652" rtlCol="0" anchor="b"/>
          <a:lstStyle>
            <a:lvl1pPr algn="r">
              <a:defRPr sz="1300"/>
            </a:lvl1pPr>
          </a:lstStyle>
          <a:p>
            <a:fld id="{D75F063A-40DD-4347-B154-7F2C0AEF79CD}" type="slidenum">
              <a:rPr lang="en-US" smtClean="0"/>
              <a:t>‹#›</a:t>
            </a:fld>
            <a:endParaRPr lang="en-US" dirty="0"/>
          </a:p>
        </p:txBody>
      </p:sp>
    </p:spTree>
    <p:extLst>
      <p:ext uri="{BB962C8B-B14F-4D97-AF65-F5344CB8AC3E}">
        <p14:creationId xmlns:p14="http://schemas.microsoft.com/office/powerpoint/2010/main" val="2169870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4" tIns="46652" rIns="93304" bIns="46652" rtlCol="0"/>
          <a:lstStyle>
            <a:lvl1pPr algn="l">
              <a:defRPr sz="1300"/>
            </a:lvl1pPr>
            <a:extLst/>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04" tIns="46652" rIns="93304" bIns="46652" rtlCol="0"/>
          <a:lstStyle>
            <a:lvl1pPr algn="r">
              <a:defRPr sz="1300"/>
            </a:lvl1pPr>
            <a:extLst/>
          </a:lstStyle>
          <a:p>
            <a:fld id="{A8ADFD5B-A66C-449C-B6E8-FB716D07777D}" type="datetimeFigureOut">
              <a:rPr lang="en-US" smtClean="0"/>
              <a:pPr/>
              <a:t>9/3/2019</a:t>
            </a:fld>
            <a:endParaRPr lang="en-US" dirty="0"/>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304" tIns="46652" rIns="93304" bIns="4665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2" rIns="93304" bIns="466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04" tIns="46652" rIns="93304" bIns="46652" rtlCol="0" anchor="b"/>
          <a:lstStyle>
            <a:lvl1pPr algn="l">
              <a:defRPr sz="1300"/>
            </a:lvl1pPr>
            <a:extLst/>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04" tIns="46652" rIns="93304" bIns="46652" rtlCol="0" anchor="b"/>
          <a:lstStyle>
            <a:lvl1pPr algn="r">
              <a:defRPr sz="1300"/>
            </a:lvl1pPr>
            <a:extLst/>
          </a:lstStyle>
          <a:p>
            <a:fld id="{CA5D3BF3-D352-46FC-8343-31F56E6730EA}" type="slidenum">
              <a:rPr lang="en-US" smtClean="0"/>
              <a:pPr/>
              <a:t>‹#›</a:t>
            </a:fld>
            <a:endParaRPr lang="en-US" dirty="0"/>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Bringing back Popcorn bucks - $10 for every $100 sold.  To be used for any Pack or Council activity. –BH -  Pack 671 will be trying out Popcorn </a:t>
            </a:r>
            <a:r>
              <a:rPr lang="en-US" dirty="0" err="1"/>
              <a:t>Bucks.</a:t>
            </a:r>
            <a:r>
              <a:rPr lang="en-US" dirty="0"/>
              <a:t> for every $100 sold a scout will earn $10 to be used on Pack activities. Popcorn Bucks can be used to pay for Scout's family at activities as well.  Popcorn Bucks are "use them or use" and can not be carried over from Cub Scouts into Boy Scouts. </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398155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occurs in January during our Pack’s Pinewood Derby event.</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dirty="0"/>
          </a:p>
        </p:txBody>
      </p:sp>
    </p:spTree>
    <p:extLst>
      <p:ext uri="{BB962C8B-B14F-4D97-AF65-F5344CB8AC3E}">
        <p14:creationId xmlns:p14="http://schemas.microsoft.com/office/powerpoint/2010/main" val="65867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dirty="0"/>
          </a:p>
        </p:txBody>
      </p:sp>
    </p:spTree>
    <p:extLst>
      <p:ext uri="{BB962C8B-B14F-4D97-AF65-F5344CB8AC3E}">
        <p14:creationId xmlns:p14="http://schemas.microsoft.com/office/powerpoint/2010/main" val="407626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a:latin typeface="Arial" panose="020B0604020202020204" pitchFamily="34" charset="0"/>
                <a:cs typeface="Arial" panose="020B0604020202020204" pitchFamily="34" charset="0"/>
              </a:rPr>
              <a:t>Council Prize Program - Trail’s End Scout Rewards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Amazon.com Gift Card rewards managed and digitally redeemed by Scouts through Trail’s End. 2018 Proven Results: Over 5,000 Scouts sold in an incentive plan using digitally redeemed gift cards with growth from 3.3% to over 11.6%! </a:t>
            </a:r>
          </a:p>
          <a:p>
            <a:r>
              <a:rPr lang="en-US" sz="1400" dirty="0">
                <a:latin typeface="Arial" panose="020B0604020202020204" pitchFamily="34" charset="0"/>
                <a:cs typeface="Arial" panose="020B0604020202020204" pitchFamily="34" charset="0"/>
              </a:rPr>
              <a:t> </a:t>
            </a:r>
          </a:p>
          <a:p>
            <a:pPr defTabSz="882762">
              <a:defRPr/>
            </a:pPr>
            <a:r>
              <a:rPr lang="en-US" sz="1400" dirty="0">
                <a:latin typeface="Arial" panose="020B0604020202020204" pitchFamily="34" charset="0"/>
                <a:cs typeface="Arial" panose="020B0604020202020204" pitchFamily="34" charset="0"/>
              </a:rPr>
              <a:t>Benefits for Scouts: • Can choose prize THEY want on Amazon. • No preset prize selection • Prizes for Sellers aged 5 to 18; male and female • Over 70% of households are Amazon Prime (free shipping). • Receive more reward value at every level. • Uncapped levels to incentivize top sellers to keep selling. </a:t>
            </a:r>
          </a:p>
          <a:p>
            <a:pPr defTabSz="882762">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Benefits for units: • No collecting orders or distributing prizes. • Sales tracked by Scouts when selling with app and online. • Combined traditional and online rewards program – easy to communicate. • Submit for rewards when your unit is finished selling.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Build this up as  BIG DEAL.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Make sure that EVERY Scout gets a copy of the prize sheet on their way out the door.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of the game rotations should include marking down their prize goal on a roster.</a:t>
            </a:r>
            <a:br>
              <a:rPr lang="en-US" dirty="0"/>
            </a:b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162332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sz="1500" dirty="0">
                <a:latin typeface="Arial" panose="020B0604020202020204" pitchFamily="34" charset="0"/>
                <a:cs typeface="Arial" panose="020B0604020202020204" pitchFamily="34" charset="0"/>
              </a:rPr>
              <a:t>You only have to hit the $2,500 minimum one time in any calendar year and receive 6% of your total sales invested in your own Trail’s End Scholarship account. Once enrolled, 6% of your sales each year will be added to your account. Online sales count!</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dirty="0"/>
          </a:p>
        </p:txBody>
      </p:sp>
    </p:spTree>
    <p:extLst>
      <p:ext uri="{BB962C8B-B14F-4D97-AF65-F5344CB8AC3E}">
        <p14:creationId xmlns:p14="http://schemas.microsoft.com/office/powerpoint/2010/main" val="57478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latin typeface="Arial" panose="020B0604020202020204" pitchFamily="34" charset="0"/>
                <a:cs typeface="Arial" panose="020B0604020202020204" pitchFamily="34" charset="0"/>
              </a:rPr>
              <a:t>No clues yet</a:t>
            </a:r>
          </a:p>
          <a:p>
            <a:r>
              <a:rPr lang="en-US" sz="1500" dirty="0">
                <a:latin typeface="Arial" panose="020B0604020202020204" pitchFamily="34" charset="0"/>
                <a:cs typeface="Arial" panose="020B0604020202020204" pitchFamily="34" charset="0"/>
              </a:rPr>
              <a:t>Golden Ticket Scavenger Hunt for Sky Zone Tickets </a:t>
            </a:r>
          </a:p>
          <a:p>
            <a:r>
              <a:rPr lang="en-US" sz="1500" dirty="0">
                <a:latin typeface="Arial" panose="020B0604020202020204" pitchFamily="34" charset="0"/>
                <a:cs typeface="Arial" panose="020B0604020202020204" pitchFamily="34" charset="0"/>
              </a:rPr>
              <a:t>One golden ticket is hidden at a home in each district. The first Scout to sell popcorn at that home will be awarded a golden ticket, which can be redeemed for two Sky Zone passes. Clues will be posted in weekly  Kernel Journals and on the NEIC Facebook page at  facebook.com/</a:t>
            </a:r>
            <a:r>
              <a:rPr lang="en-US" sz="1500" dirty="0" err="1">
                <a:latin typeface="Arial" panose="020B0604020202020204" pitchFamily="34" charset="0"/>
                <a:cs typeface="Arial" panose="020B0604020202020204" pitchFamily="34" charset="0"/>
              </a:rPr>
              <a:t>neicbsa</a:t>
            </a:r>
            <a:r>
              <a:rPr lang="en-US" sz="1500" dirty="0">
                <a:latin typeface="Arial" panose="020B0604020202020204" pitchFamily="34" charset="0"/>
                <a:cs typeface="Arial" panose="020B0604020202020204" pitchFamily="34" charset="0"/>
              </a:rPr>
              <a:t>. Golden tickets will be available until found or until the end of the sale. </a:t>
            </a:r>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371950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230710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107858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dirty="0"/>
          </a:p>
        </p:txBody>
      </p:sp>
    </p:spTree>
    <p:extLst>
      <p:ext uri="{BB962C8B-B14F-4D97-AF65-F5344CB8AC3E}">
        <p14:creationId xmlns:p14="http://schemas.microsoft.com/office/powerpoint/2010/main" val="169206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dirty="0"/>
          </a:p>
        </p:txBody>
      </p:sp>
    </p:spTree>
    <p:extLst>
      <p:ext uri="{BB962C8B-B14F-4D97-AF65-F5344CB8AC3E}">
        <p14:creationId xmlns:p14="http://schemas.microsoft.com/office/powerpoint/2010/main" val="396487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dirty="0"/>
          </a:p>
        </p:txBody>
      </p:sp>
    </p:spTree>
    <p:extLst>
      <p:ext uri="{BB962C8B-B14F-4D97-AF65-F5344CB8AC3E}">
        <p14:creationId xmlns:p14="http://schemas.microsoft.com/office/powerpoint/2010/main" val="39028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dirty="0"/>
              <a:t>Click to edit Master 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BACB0A-93A5-47CD-B44A-8C465EE8A375}"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73337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7B351-4786-45D9-AC59-60BB040B6C21}"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50699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A417F-48E6-4A57-B998-C53D180457AD}"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4229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DC2C6E-5384-487A-A387-23E478958A77}"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57128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49FF0-1A9B-4EF1-921A-B0A43FA7C51B}" type="datetime1">
              <a:rPr lang="en-US" smtClean="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67053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3BB683-3974-4F4A-ADA0-7F21800FF1F0}" type="datetime1">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207553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FAB05-BC72-4EAA-B217-81409F14A925}" type="datetime1">
              <a:rPr lang="en-US" smtClean="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8177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7CAEC6-0266-4DCB-B9FF-6F695F58C713}"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58221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06DCD-3AFF-401E-8166-353BFAB84482}" type="datetime1">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28292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1175C-3CA5-4A30-8EE0-CFC252A3B713}"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302413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a:spLocks noGrp="1"/>
          </p:cNvSpPr>
          <p:nvPr>
            <p:ph sz="quarter" idx="13"/>
          </p:nvPr>
        </p:nvSpPr>
        <p:spPr>
          <a:xfrm>
            <a:off x="609600" y="1352550"/>
            <a:ext cx="8153400" cy="32766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6" name="Date Placeholder 5"/>
          <p:cNvSpPr>
            <a:spLocks noGrp="1"/>
          </p:cNvSpPr>
          <p:nvPr>
            <p:ph type="dt" sz="half" idx="14"/>
          </p:nvPr>
        </p:nvSpPr>
        <p:spPr/>
        <p:txBody>
          <a:bodyPr/>
          <a:lstStyle/>
          <a:p>
            <a:fld id="{5BA3FF9F-758D-4C25-BC90-B2E8169215E6}" type="datetime1">
              <a:rPr kumimoji="0" lang="en-US" smtClean="0"/>
              <a:t>9/3/2019</a:t>
            </a:fld>
            <a:endParaRPr kumimoji="0" lang="en-US" sz="1400" dirty="0">
              <a:solidFill>
                <a:schemeClr val="tx2"/>
              </a:solidFill>
            </a:endParaRPr>
          </a:p>
        </p:txBody>
      </p:sp>
      <p:sp>
        <p:nvSpPr>
          <p:cNvPr id="8" name="Footer Placeholder 7"/>
          <p:cNvSpPr>
            <a:spLocks noGrp="1"/>
          </p:cNvSpPr>
          <p:nvPr>
            <p:ph type="ftr" sz="quarter" idx="15"/>
          </p:nvPr>
        </p:nvSpPr>
        <p:spPr/>
        <p:txBody>
          <a:bodyPr/>
          <a:lstStyle/>
          <a:p>
            <a:pPr algn="r"/>
            <a:endParaRPr kumimoji="0" lang="en-US" sz="1400" dirty="0">
              <a:solidFill>
                <a:schemeClr val="tx2"/>
              </a:solidFill>
            </a:endParaRPr>
          </a:p>
        </p:txBody>
      </p:sp>
      <p:sp>
        <p:nvSpPr>
          <p:cNvPr id="9" name="Slide Number Placeholder 8"/>
          <p:cNvSpPr>
            <a:spLocks noGrp="1"/>
          </p:cNvSpPr>
          <p:nvPr>
            <p:ph type="sldNum" sz="quarter" idx="16"/>
          </p:nvPr>
        </p:nvSpPr>
        <p:spPr/>
        <p:txBody>
          <a:bodyPr/>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921447-0ECD-4D51-9239-F45F8412D1FD}" type="datetime1">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8318C-4D23-4BC0-BCA6-360166A42EB2}" type="slidenum">
              <a:rPr lang="en-US" smtClean="0"/>
              <a:t>‹#›</a:t>
            </a:fld>
            <a:endParaRPr lang="en-US" dirty="0"/>
          </a:p>
        </p:txBody>
      </p:sp>
    </p:spTree>
    <p:extLst>
      <p:ext uri="{BB962C8B-B14F-4D97-AF65-F5344CB8AC3E}">
        <p14:creationId xmlns:p14="http://schemas.microsoft.com/office/powerpoint/2010/main" val="169861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8" name="Rectangle 7"/>
          <p:cNvSpPr/>
          <p:nvPr/>
        </p:nvSpPr>
        <p:spPr>
          <a:xfrm>
            <a:off x="0" y="1200150"/>
            <a:ext cx="1295400" cy="742950"/>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1371600" y="1200150"/>
            <a:ext cx="7772400" cy="74295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a:t>Click to edit master title style</a:t>
            </a:r>
          </a:p>
        </p:txBody>
      </p:sp>
      <p:sp>
        <p:nvSpPr>
          <p:cNvPr id="12" name="Date Placeholder 11"/>
          <p:cNvSpPr>
            <a:spLocks noGrp="1"/>
          </p:cNvSpPr>
          <p:nvPr>
            <p:ph type="dt" sz="half" idx="10"/>
          </p:nvPr>
        </p:nvSpPr>
        <p:spPr/>
        <p:txBody>
          <a:bodyPr/>
          <a:lstStyle/>
          <a:p>
            <a:fld id="{87D76CAA-7AB9-46D1-9926-C1DF1C0073AD}" type="datetime1">
              <a:rPr kumimoji="0" lang="en-US" smtClean="0"/>
              <a:t>9/3/2019</a:t>
            </a:fld>
            <a:endParaRPr kumimoji="0"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8" name="Date Placeholder 7"/>
          <p:cNvSpPr>
            <a:spLocks noGrp="1"/>
          </p:cNvSpPr>
          <p:nvPr>
            <p:ph type="dt" sz="half" idx="15"/>
          </p:nvPr>
        </p:nvSpPr>
        <p:spPr/>
        <p:txBody>
          <a:bodyPr rtlCol="0"/>
          <a:lstStyle/>
          <a:p>
            <a:fld id="{7E62DD98-723F-424B-BE32-92658A653FAA}" type="datetime1">
              <a:rPr kumimoji="0" lang="en-US" smtClean="0"/>
              <a:t>9/3/2019</a:t>
            </a:fld>
            <a:endParaRPr kumimoji="0"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0" name="Date Placeholder 9"/>
          <p:cNvSpPr>
            <a:spLocks noGrp="1"/>
          </p:cNvSpPr>
          <p:nvPr>
            <p:ph type="dt" sz="half" idx="15"/>
          </p:nvPr>
        </p:nvSpPr>
        <p:spPr/>
        <p:txBody>
          <a:bodyPr rtlCol="0"/>
          <a:lstStyle/>
          <a:p>
            <a:fld id="{CA315ED0-47B6-48B8-A1A3-BA8024B31F61}" type="datetime1">
              <a:rPr kumimoji="0" lang="en-US" smtClean="0"/>
              <a:t>9/3/2019</a:t>
            </a:fld>
            <a:endParaRPr kumimoji="0" lang="en-US" dirty="0"/>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8"/>
          </p:nvPr>
        </p:nvSpPr>
        <p:spPr>
          <a:xfrm>
            <a:off x="609600" y="1362287"/>
            <a:ext cx="3886200" cy="530352"/>
          </a:xfrm>
          <a:solidFill>
            <a:srgbClr val="FF0000"/>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rgbClr val="0070C0"/>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3" name="Date Placeholder 2"/>
          <p:cNvSpPr>
            <a:spLocks noGrp="1"/>
          </p:cNvSpPr>
          <p:nvPr>
            <p:ph type="dt" sz="half" idx="10"/>
          </p:nvPr>
        </p:nvSpPr>
        <p:spPr/>
        <p:txBody>
          <a:bodyPr/>
          <a:lstStyle/>
          <a:p>
            <a:fld id="{694D7538-D4F0-4BAA-BDF1-8CFC4F762249}" type="datetime1">
              <a:rPr kumimoji="0" lang="en-US" smtClean="0"/>
              <a:t>9/3/2019</a:t>
            </a:fld>
            <a:endParaRPr kumimoji="0"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03A1C-2DAD-4F1E-A8D6-18F6442E2FA1}" type="datetime1">
              <a:rPr kumimoji="0" lang="en-US" smtClean="0"/>
              <a:t>9/3/2019</a:t>
            </a:fld>
            <a:endParaRPr kumimoji="0"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a:t>Click to edit Master title style</a:t>
            </a:r>
            <a:endParaRPr/>
          </a:p>
        </p:txBody>
      </p:sp>
      <p:sp>
        <p:nvSpPr>
          <p:cNvPr id="5" name="Date Placeholder 4"/>
          <p:cNvSpPr>
            <a:spLocks noGrp="1"/>
          </p:cNvSpPr>
          <p:nvPr>
            <p:ph type="dt" sz="half" idx="10"/>
          </p:nvPr>
        </p:nvSpPr>
        <p:spPr/>
        <p:txBody>
          <a:bodyPr/>
          <a:lstStyle/>
          <a:p>
            <a:fld id="{8E26E843-88EF-4CD1-BFE5-D4C6EA030E32}" type="datetime1">
              <a:rPr kumimoji="0" lang="en-US" smtClean="0"/>
              <a:t>9/3/2019</a:t>
            </a:fld>
            <a:endParaRPr kumimoji="0"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solidFill>
            <a:srgbClr val="FF0000"/>
          </a:solidFill>
          <a:ln>
            <a:solidFill>
              <a:srgbClr val="FF0000"/>
            </a:solidFill>
          </a:ln>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solidFill>
            <a:srgbClr val="FF0000"/>
          </a:solidFill>
          <a:ln w="50800" cap="sq" cmpd="dbl" algn="ctr">
            <a:solidFill>
              <a:srgbClr val="FF0000"/>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dirty="0"/>
              <a:t>Click icon to add picture</a:t>
            </a: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9144" y="3497580"/>
            <a:ext cx="1463040" cy="534924"/>
          </a:xfrm>
          <a:prstGeom prst="rect">
            <a:avLst/>
          </a:prstGeom>
          <a:solidFill>
            <a:srgbClr val="FF0000"/>
          </a:solidFill>
          <a:ln w="50800" cap="rnd" cmpd="dbl"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10" name="Rectangle 9"/>
          <p:cNvSpPr/>
          <p:nvPr/>
        </p:nvSpPr>
        <p:spPr>
          <a:xfrm>
            <a:off x="1545336" y="3490722"/>
            <a:ext cx="7589520" cy="534924"/>
          </a:xfrm>
          <a:prstGeom prst="rect">
            <a:avLst/>
          </a:prstGeom>
          <a:solidFill>
            <a:srgbClr val="0070C0"/>
          </a:solidFill>
          <a:ln w="50800" cap="rnd" cmpd="dbl" algn="ctr">
            <a:solidFill>
              <a:srgbClr val="0070C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12" name="Date Placeholder 11"/>
          <p:cNvSpPr>
            <a:spLocks noGrp="1"/>
          </p:cNvSpPr>
          <p:nvPr>
            <p:ph type="dt" sz="half" idx="10"/>
          </p:nvPr>
        </p:nvSpPr>
        <p:spPr>
          <a:xfrm>
            <a:off x="6248400" y="4686300"/>
            <a:ext cx="2667000" cy="273844"/>
          </a:xfrm>
        </p:spPr>
        <p:txBody>
          <a:bodyPr rtlCol="0"/>
          <a:lstStyle/>
          <a:p>
            <a:fld id="{08BDE6F1-D35C-43C3-B6E5-F1C4F8346697}" type="datetime1">
              <a:rPr kumimoji="0" lang="en-US" smtClean="0"/>
              <a:t>9/3/2019</a:t>
            </a:fld>
            <a:endParaRPr kumimoji="0"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4BDA27E5-9592-4118-9421-2042427AC45D}" type="datetime1">
              <a:rPr kumimoji="0" lang="en-US" smtClean="0"/>
              <a:t>9/3/2019</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8" name="Rectangle 7"/>
          <p:cNvSpPr/>
          <p:nvPr/>
        </p:nvSpPr>
        <p:spPr>
          <a:xfrm>
            <a:off x="0" y="1129460"/>
            <a:ext cx="533400" cy="171450"/>
          </a:xfrm>
          <a:prstGeom prst="rect">
            <a:avLst/>
          </a:prstGeom>
          <a:solidFill>
            <a:srgbClr val="FF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9" name="Rectangle 8"/>
          <p:cNvSpPr/>
          <p:nvPr/>
        </p:nvSpPr>
        <p:spPr>
          <a:xfrm>
            <a:off x="590550" y="1129460"/>
            <a:ext cx="8553450" cy="17145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2348F43-5A60-4835-A745-7540D63FB323}" type="datetime1">
              <a:rPr lang="en-US" smtClean="0"/>
              <a:t>9/3/2019</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B8318C-4D23-4BC0-BCA6-360166A42EB2}" type="slidenum">
              <a:rPr lang="en-US" smtClean="0"/>
              <a:t>‹#›</a:t>
            </a:fld>
            <a:endParaRPr lang="en-US" dirty="0"/>
          </a:p>
        </p:txBody>
      </p:sp>
    </p:spTree>
    <p:extLst>
      <p:ext uri="{BB962C8B-B14F-4D97-AF65-F5344CB8AC3E}">
        <p14:creationId xmlns:p14="http://schemas.microsoft.com/office/powerpoint/2010/main" val="38040771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Fq3pby76NCU"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q3pby76NCU"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92778A-3EF8-4D8E-855E-41A9BA7E2608}"/>
              </a:ext>
            </a:extLst>
          </p:cNvPr>
          <p:cNvSpPr txBox="1">
            <a:spLocks/>
          </p:cNvSpPr>
          <p:nvPr/>
        </p:nvSpPr>
        <p:spPr>
          <a:xfrm>
            <a:off x="457200" y="316481"/>
            <a:ext cx="8229599" cy="533333"/>
          </a:xfrm>
          <a:prstGeom prst="rect">
            <a:avLst/>
          </a:prstGeom>
        </p:spPr>
        <p:txBody>
          <a:bodyPr vert="horz" anchor="b">
            <a:no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pPr algn="ctr"/>
            <a:r>
              <a:rPr lang="en-US" sz="3200" b="1" dirty="0">
                <a:solidFill>
                  <a:srgbClr val="EF4023"/>
                </a:solidFill>
                <a:latin typeface="Calibri" panose="020F0502020204030204" pitchFamily="34" charset="0"/>
              </a:rPr>
              <a:t>2019 POPCORN SALES INCENTIVES</a:t>
            </a:r>
          </a:p>
        </p:txBody>
      </p:sp>
      <p:pic>
        <p:nvPicPr>
          <p:cNvPr id="5" name="Picture 4">
            <a:extLst>
              <a:ext uri="{FF2B5EF4-FFF2-40B4-BE49-F238E27FC236}">
                <a16:creationId xmlns:a16="http://schemas.microsoft.com/office/drawing/2014/main" id="{AE2CC11E-3840-492C-B3C2-B7D5668FFBC6}"/>
              </a:ext>
            </a:extLst>
          </p:cNvPr>
          <p:cNvPicPr>
            <a:picLocks noChangeAspect="1"/>
          </p:cNvPicPr>
          <p:nvPr/>
        </p:nvPicPr>
        <p:blipFill>
          <a:blip r:embed="rId3"/>
          <a:stretch>
            <a:fillRect/>
          </a:stretch>
        </p:blipFill>
        <p:spPr>
          <a:xfrm>
            <a:off x="7601586" y="56832"/>
            <a:ext cx="1408430" cy="651509"/>
          </a:xfrm>
          <a:prstGeom prst="rect">
            <a:avLst/>
          </a:prstGeom>
        </p:spPr>
      </p:pic>
      <p:pic>
        <p:nvPicPr>
          <p:cNvPr id="6" name="Picture 5">
            <a:extLst>
              <a:ext uri="{FF2B5EF4-FFF2-40B4-BE49-F238E27FC236}">
                <a16:creationId xmlns:a16="http://schemas.microsoft.com/office/drawing/2014/main" id="{BAD9D3FF-E9D2-4D84-985D-F220DDAC86AA}"/>
              </a:ext>
            </a:extLst>
          </p:cNvPr>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82552"/>
            <a:ext cx="9128760" cy="45719"/>
          </a:xfrm>
          <a:prstGeom prst="rect">
            <a:avLst/>
          </a:prstGeom>
        </p:spPr>
      </p:pic>
      <p:pic>
        <p:nvPicPr>
          <p:cNvPr id="7" name="Picture 6">
            <a:extLst>
              <a:ext uri="{FF2B5EF4-FFF2-40B4-BE49-F238E27FC236}">
                <a16:creationId xmlns:a16="http://schemas.microsoft.com/office/drawing/2014/main" id="{960F3FDB-B773-4D98-B4F0-E9A25E8EE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2" name="TextBox 1">
            <a:extLst>
              <a:ext uri="{FF2B5EF4-FFF2-40B4-BE49-F238E27FC236}">
                <a16:creationId xmlns:a16="http://schemas.microsoft.com/office/drawing/2014/main" id="{94F0C88F-3FEF-4EDC-B773-DBA405E83B4E}"/>
              </a:ext>
            </a:extLst>
          </p:cNvPr>
          <p:cNvSpPr txBox="1"/>
          <p:nvPr/>
        </p:nvSpPr>
        <p:spPr>
          <a:xfrm>
            <a:off x="16273" y="1336644"/>
            <a:ext cx="2582823" cy="2031325"/>
          </a:xfrm>
          <a:prstGeom prst="rect">
            <a:avLst/>
          </a:prstGeom>
          <a:noFill/>
        </p:spPr>
        <p:txBody>
          <a:bodyPr wrap="none" rtlCol="0">
            <a:spAutoFit/>
          </a:bodyPr>
          <a:lstStyle/>
          <a:p>
            <a:pPr algn="ctr"/>
            <a:r>
              <a:rPr lang="en-US" b="1" u="sng" dirty="0">
                <a:latin typeface="Arial" panose="020B0604020202020204" pitchFamily="34" charset="0"/>
                <a:cs typeface="Arial" panose="020B0604020202020204" pitchFamily="34" charset="0"/>
              </a:rPr>
              <a:t>Trail’s End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Amazon Gift Card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Mt. Adventure Rewards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College Scholarship</a:t>
            </a:r>
          </a:p>
        </p:txBody>
      </p:sp>
      <p:sp>
        <p:nvSpPr>
          <p:cNvPr id="8" name="TextBox 7">
            <a:extLst>
              <a:ext uri="{FF2B5EF4-FFF2-40B4-BE49-F238E27FC236}">
                <a16:creationId xmlns:a16="http://schemas.microsoft.com/office/drawing/2014/main" id="{97A594BC-E3A7-443A-B57E-7CF5755A8B0B}"/>
              </a:ext>
            </a:extLst>
          </p:cNvPr>
          <p:cNvSpPr txBox="1"/>
          <p:nvPr/>
        </p:nvSpPr>
        <p:spPr>
          <a:xfrm flipH="1">
            <a:off x="3048000" y="1336644"/>
            <a:ext cx="3047997" cy="4108817"/>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Council</a:t>
            </a:r>
          </a:p>
          <a:p>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Golden Ticket Scavenger Hunt</a:t>
            </a:r>
          </a:p>
          <a:p>
            <a:pPr>
              <a:lnSpc>
                <a:spcPct val="150000"/>
              </a:lnSpc>
            </a:pPr>
            <a:r>
              <a:rPr lang="en-US" dirty="0">
                <a:latin typeface="Arial" panose="020B0604020202020204" pitchFamily="34" charset="0"/>
                <a:cs typeface="Arial" panose="020B0604020202020204" pitchFamily="34" charset="0"/>
              </a:rPr>
              <a:t>Chicago Wolves Ticket</a:t>
            </a:r>
          </a:p>
          <a:p>
            <a:pPr>
              <a:lnSpc>
                <a:spcPct val="150000"/>
              </a:lnSpc>
            </a:pPr>
            <a:r>
              <a:rPr lang="en-US" dirty="0">
                <a:latin typeface="Arial" panose="020B0604020202020204" pitchFamily="34" charset="0"/>
                <a:cs typeface="Arial" panose="020B0604020202020204" pitchFamily="34" charset="0"/>
              </a:rPr>
              <a:t>Star Wars Movie Screening</a:t>
            </a:r>
          </a:p>
          <a:p>
            <a:pPr>
              <a:lnSpc>
                <a:spcPct val="150000"/>
              </a:lnSpc>
            </a:pPr>
            <a:r>
              <a:rPr lang="en-US" dirty="0">
                <a:latin typeface="Arial" panose="020B0604020202020204" pitchFamily="34" charset="0"/>
                <a:cs typeface="Arial" panose="020B0604020202020204" pitchFamily="34" charset="0"/>
              </a:rPr>
              <a:t>Dave &amp; Buster’s Experience</a:t>
            </a:r>
          </a:p>
          <a:p>
            <a:pPr>
              <a:lnSpc>
                <a:spcPct val="150000"/>
              </a:lnSpc>
            </a:pPr>
            <a:r>
              <a:rPr lang="en-US" dirty="0" err="1">
                <a:latin typeface="Arial" panose="020B0604020202020204" pitchFamily="34" charset="0"/>
                <a:cs typeface="Arial" panose="020B0604020202020204" pitchFamily="34" charset="0"/>
              </a:rPr>
              <a:t>SkyZone</a:t>
            </a:r>
            <a:r>
              <a:rPr lang="en-US" dirty="0">
                <a:latin typeface="Arial" panose="020B0604020202020204" pitchFamily="34" charset="0"/>
                <a:cs typeface="Arial" panose="020B0604020202020204" pitchFamily="34" charset="0"/>
              </a:rPr>
              <a:t> Experience</a:t>
            </a:r>
          </a:p>
          <a:p>
            <a:pPr>
              <a:lnSpc>
                <a:spcPct val="150000"/>
              </a:lnSpc>
            </a:pPr>
            <a:r>
              <a:rPr lang="en-US" dirty="0">
                <a:latin typeface="Arial" panose="020B0604020202020204" pitchFamily="34" charset="0"/>
                <a:cs typeface="Arial" panose="020B0604020202020204" pitchFamily="34" charset="0"/>
              </a:rPr>
              <a:t>And the Collection Patch</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E2826D-3E02-41AB-9F7B-FD4D3778B2A2}"/>
              </a:ext>
            </a:extLst>
          </p:cNvPr>
          <p:cNvSpPr txBox="1"/>
          <p:nvPr/>
        </p:nvSpPr>
        <p:spPr>
          <a:xfrm>
            <a:off x="6705600" y="1336644"/>
            <a:ext cx="2304416" cy="1477328"/>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Pack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Pie-In-the-Face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Popcorn Bucks</a:t>
            </a:r>
          </a:p>
        </p:txBody>
      </p:sp>
      <p:cxnSp>
        <p:nvCxnSpPr>
          <p:cNvPr id="11" name="Straight Connector 10">
            <a:extLst>
              <a:ext uri="{FF2B5EF4-FFF2-40B4-BE49-F238E27FC236}">
                <a16:creationId xmlns:a16="http://schemas.microsoft.com/office/drawing/2014/main" id="{973C5258-210F-451A-B505-EB4842AE531D}"/>
              </a:ext>
            </a:extLst>
          </p:cNvPr>
          <p:cNvCxnSpPr/>
          <p:nvPr/>
        </p:nvCxnSpPr>
        <p:spPr>
          <a:xfrm>
            <a:off x="2743200" y="1200150"/>
            <a:ext cx="0" cy="32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4C0A9B-2523-4358-B7DA-97FC2D3DF924}"/>
              </a:ext>
            </a:extLst>
          </p:cNvPr>
          <p:cNvCxnSpPr/>
          <p:nvPr/>
        </p:nvCxnSpPr>
        <p:spPr>
          <a:xfrm>
            <a:off x="6324600" y="1200150"/>
            <a:ext cx="0" cy="32766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F462942-E0BE-4E28-85FB-1A8E4EA240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9391" y="2495550"/>
            <a:ext cx="600625" cy="457200"/>
          </a:xfrm>
          <a:prstGeom prst="rect">
            <a:avLst/>
          </a:prstGeom>
        </p:spPr>
      </p:pic>
    </p:spTree>
    <p:extLst>
      <p:ext uri="{BB962C8B-B14F-4D97-AF65-F5344CB8AC3E}">
        <p14:creationId xmlns:p14="http://schemas.microsoft.com/office/powerpoint/2010/main" val="260632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PACK INCENTIVE – Pie-in-the-Face</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9" name="Rectangle 8">
            <a:extLst>
              <a:ext uri="{FF2B5EF4-FFF2-40B4-BE49-F238E27FC236}">
                <a16:creationId xmlns:a16="http://schemas.microsoft.com/office/drawing/2014/main" id="{106B8997-B4C0-48CC-835C-118BC692DC10}"/>
              </a:ext>
            </a:extLst>
          </p:cNvPr>
          <p:cNvSpPr/>
          <p:nvPr/>
        </p:nvSpPr>
        <p:spPr>
          <a:xfrm>
            <a:off x="3657600" y="1047750"/>
            <a:ext cx="5257800" cy="1508105"/>
          </a:xfrm>
          <a:prstGeom prst="rect">
            <a:avLst/>
          </a:prstGeom>
        </p:spPr>
        <p:txBody>
          <a:bodyPr wrap="square">
            <a:spAutoFit/>
          </a:bodyPr>
          <a:lstStyle/>
          <a:p>
            <a:pPr algn="ctr"/>
            <a:r>
              <a:rPr lang="en-US" sz="2400" b="1" dirty="0">
                <a:solidFill>
                  <a:schemeClr val="accent4"/>
                </a:solidFill>
                <a:latin typeface="Arial Narrow" panose="020B0606020202030204" pitchFamily="34" charset="0"/>
              </a:rPr>
              <a:t>Sell $400</a:t>
            </a:r>
          </a:p>
          <a:p>
            <a:r>
              <a:rPr lang="en-US" sz="2400" dirty="0">
                <a:latin typeface="Arial Narrow" panose="020B0606020202030204" pitchFamily="34" charset="0"/>
              </a:rPr>
              <a:t>Earn a chance to throw a whipped cream pie into the face of our Assistant </a:t>
            </a:r>
            <a:r>
              <a:rPr lang="en-US" sz="2400" dirty="0" err="1">
                <a:latin typeface="Arial Narrow" panose="020B0606020202030204" pitchFamily="34" charset="0"/>
              </a:rPr>
              <a:t>CubMaster</a:t>
            </a:r>
            <a:r>
              <a:rPr lang="en-US" sz="2400" dirty="0">
                <a:latin typeface="Arial Narrow" panose="020B0606020202030204" pitchFamily="34" charset="0"/>
              </a:rPr>
              <a:t>!</a:t>
            </a:r>
          </a:p>
          <a:p>
            <a:pPr algn="ctr"/>
            <a:r>
              <a:rPr lang="en-US" sz="2000" dirty="0">
                <a:latin typeface="Arial Narrow" panose="020B0606020202030204" pitchFamily="34" charset="0"/>
              </a:rPr>
              <a:t>* One pie per scout.</a:t>
            </a:r>
          </a:p>
        </p:txBody>
      </p:sp>
      <p:pic>
        <p:nvPicPr>
          <p:cNvPr id="3" name="Picture 2">
            <a:extLst>
              <a:ext uri="{FF2B5EF4-FFF2-40B4-BE49-F238E27FC236}">
                <a16:creationId xmlns:a16="http://schemas.microsoft.com/office/drawing/2014/main" id="{F1440E20-73EF-4C7E-A748-8E229E19F1D6}"/>
              </a:ext>
            </a:extLst>
          </p:cNvPr>
          <p:cNvPicPr>
            <a:picLocks noChangeAspect="1"/>
          </p:cNvPicPr>
          <p:nvPr/>
        </p:nvPicPr>
        <p:blipFill>
          <a:blip r:embed="rId6"/>
          <a:stretch>
            <a:fillRect/>
          </a:stretch>
        </p:blipFill>
        <p:spPr>
          <a:xfrm>
            <a:off x="457200" y="1149101"/>
            <a:ext cx="3006510" cy="3822156"/>
          </a:xfrm>
          <a:prstGeom prst="rect">
            <a:avLst/>
          </a:prstGeom>
        </p:spPr>
      </p:pic>
      <p:sp>
        <p:nvSpPr>
          <p:cNvPr id="10" name="Rectangle 9">
            <a:extLst>
              <a:ext uri="{FF2B5EF4-FFF2-40B4-BE49-F238E27FC236}">
                <a16:creationId xmlns:a16="http://schemas.microsoft.com/office/drawing/2014/main" id="{D5304966-61EF-4E6F-8FA4-920BCE33D9C2}"/>
              </a:ext>
            </a:extLst>
          </p:cNvPr>
          <p:cNvSpPr/>
          <p:nvPr/>
        </p:nvSpPr>
        <p:spPr>
          <a:xfrm>
            <a:off x="3581400" y="3028806"/>
            <a:ext cx="5257800" cy="1508105"/>
          </a:xfrm>
          <a:prstGeom prst="rect">
            <a:avLst/>
          </a:prstGeom>
        </p:spPr>
        <p:txBody>
          <a:bodyPr wrap="square">
            <a:spAutoFit/>
          </a:bodyPr>
          <a:lstStyle/>
          <a:p>
            <a:pPr algn="ctr"/>
            <a:r>
              <a:rPr lang="en-US" sz="2400" b="1" dirty="0">
                <a:solidFill>
                  <a:schemeClr val="accent4"/>
                </a:solidFill>
                <a:latin typeface="Arial Narrow" panose="020B0606020202030204" pitchFamily="34" charset="0"/>
              </a:rPr>
              <a:t>Sell $650</a:t>
            </a:r>
          </a:p>
          <a:p>
            <a:r>
              <a:rPr lang="en-US" sz="2400" dirty="0">
                <a:latin typeface="Arial Narrow" panose="020B0606020202030204" pitchFamily="34" charset="0"/>
              </a:rPr>
              <a:t>Earn a chance to throw a whipped cream pie into the face of our </a:t>
            </a:r>
            <a:r>
              <a:rPr lang="en-US" sz="2400" dirty="0" err="1">
                <a:latin typeface="Arial Narrow" panose="020B0606020202030204" pitchFamily="34" charset="0"/>
              </a:rPr>
              <a:t>CubMaster</a:t>
            </a:r>
            <a:r>
              <a:rPr lang="en-US" sz="2400">
                <a:latin typeface="Arial Narrow" panose="020B0606020202030204" pitchFamily="34" charset="0"/>
              </a:rPr>
              <a:t>!</a:t>
            </a:r>
            <a:endParaRPr lang="en-US" sz="2400" dirty="0">
              <a:latin typeface="Arial Narrow" panose="020B0606020202030204" pitchFamily="34" charset="0"/>
            </a:endParaRPr>
          </a:p>
          <a:p>
            <a:pPr algn="ctr"/>
            <a:r>
              <a:rPr lang="en-US" sz="2000" dirty="0">
                <a:latin typeface="Arial Narrow" panose="020B0606020202030204" pitchFamily="34" charset="0"/>
              </a:rPr>
              <a:t>* One pie per scout.</a:t>
            </a:r>
          </a:p>
        </p:txBody>
      </p:sp>
    </p:spTree>
    <p:extLst>
      <p:ext uri="{BB962C8B-B14F-4D97-AF65-F5344CB8AC3E}">
        <p14:creationId xmlns:p14="http://schemas.microsoft.com/office/powerpoint/2010/main" val="249370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PACK INCENTIVE – Popcorn Bucks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9" name="Rectangle 8">
            <a:extLst>
              <a:ext uri="{FF2B5EF4-FFF2-40B4-BE49-F238E27FC236}">
                <a16:creationId xmlns:a16="http://schemas.microsoft.com/office/drawing/2014/main" id="{106B8997-B4C0-48CC-835C-118BC692DC10}"/>
              </a:ext>
            </a:extLst>
          </p:cNvPr>
          <p:cNvSpPr/>
          <p:nvPr/>
        </p:nvSpPr>
        <p:spPr>
          <a:xfrm>
            <a:off x="152400" y="1444407"/>
            <a:ext cx="5867400" cy="3108543"/>
          </a:xfrm>
          <a:prstGeom prst="rect">
            <a:avLst/>
          </a:prstGeom>
        </p:spPr>
        <p:txBody>
          <a:bodyPr wrap="square">
            <a:spAutoFit/>
          </a:bodyPr>
          <a:lstStyle/>
          <a:p>
            <a:pPr algn="ctr"/>
            <a:r>
              <a:rPr lang="en-US" sz="2800" b="1" dirty="0">
                <a:solidFill>
                  <a:schemeClr val="accent4"/>
                </a:solidFill>
                <a:latin typeface="Arial Narrow" panose="020B0606020202030204" pitchFamily="34" charset="0"/>
              </a:rPr>
              <a:t>$10 for Every $100 Sold</a:t>
            </a:r>
          </a:p>
          <a:p>
            <a:r>
              <a:rPr lang="en-US" sz="2400" dirty="0">
                <a:latin typeface="Arial Narrow" panose="020B0606020202030204" pitchFamily="34" charset="0"/>
              </a:rPr>
              <a:t>We’re bringing back Popcorn Bucks! For every $100 of popcorn you sell, you’ll earn $10 to be used for any Pack activity. Popcorn Bucks can be used to pay for Scout's family at activities as well. They are "use them or lose them“, as they must be used during this school year and cannot be carried over from Cub Scouts into Boy Scouts. </a:t>
            </a:r>
          </a:p>
        </p:txBody>
      </p:sp>
      <p:pic>
        <p:nvPicPr>
          <p:cNvPr id="6" name="Picture 5">
            <a:extLst>
              <a:ext uri="{FF2B5EF4-FFF2-40B4-BE49-F238E27FC236}">
                <a16:creationId xmlns:a16="http://schemas.microsoft.com/office/drawing/2014/main" id="{78AB8090-C6FA-473C-945E-083AC6FD85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1411364"/>
            <a:ext cx="2686049" cy="3330210"/>
          </a:xfrm>
          <a:prstGeom prst="rect">
            <a:avLst/>
          </a:prstGeom>
          <a:scene3d>
            <a:camera prst="orthographicFront">
              <a:rot lat="0" lon="11099999" rev="0"/>
            </a:camera>
            <a:lightRig rig="threePt" dir="t"/>
          </a:scene3d>
        </p:spPr>
      </p:pic>
    </p:spTree>
    <p:extLst>
      <p:ext uri="{BB962C8B-B14F-4D97-AF65-F5344CB8AC3E}">
        <p14:creationId xmlns:p14="http://schemas.microsoft.com/office/powerpoint/2010/main" val="350363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hlinkClick r:id="rId3"/>
              </a:rPr>
              <a:t>TRAIL’S END REWARDS</a:t>
            </a:r>
            <a:endParaRPr lang="en-US" sz="3200" b="1" dirty="0">
              <a:solidFill>
                <a:srgbClr val="EF4023"/>
              </a:solidFill>
              <a:latin typeface="Calibri" panose="020F0502020204030204" pitchFamily="34" charset="0"/>
            </a:endParaRPr>
          </a:p>
        </p:txBody>
      </p:sp>
      <p:pic>
        <p:nvPicPr>
          <p:cNvPr id="8" name="Picture 7"/>
          <p:cNvPicPr>
            <a:picLocks noChangeAspect="1"/>
          </p:cNvPicPr>
          <p:nvPr/>
        </p:nvPicPr>
        <p:blipFill>
          <a:blip r:embed="rId4"/>
          <a:stretch>
            <a:fillRect/>
          </a:stretch>
        </p:blipFill>
        <p:spPr>
          <a:xfrm>
            <a:off x="7601586" y="56832"/>
            <a:ext cx="1408430" cy="651509"/>
          </a:xfrm>
          <a:prstGeom prst="rect">
            <a:avLst/>
          </a:prstGeom>
        </p:spPr>
      </p:pic>
      <p:sp>
        <p:nvSpPr>
          <p:cNvPr id="10" name="Slide Number Placeholder 9"/>
          <p:cNvSpPr>
            <a:spLocks noGrp="1"/>
          </p:cNvSpPr>
          <p:nvPr>
            <p:ph type="sldNum" sz="quarter" idx="12"/>
          </p:nvPr>
        </p:nvSpPr>
        <p:spPr>
          <a:xfrm>
            <a:off x="8610600" y="4686300"/>
            <a:ext cx="533400" cy="285750"/>
          </a:xfrm>
        </p:spPr>
        <p:txBody>
          <a:bodyPr>
            <a:normAutofit lnSpcReduction="10000"/>
          </a:bodyPr>
          <a:lstStyle/>
          <a:p>
            <a:fld id="{A3F7CB7D-F184-43C7-B6FD-03D728E1BBFF}" type="slidenum">
              <a:rPr kumimoji="0" lang="en-US" smtClean="0">
                <a:solidFill>
                  <a:schemeClr val="tx2"/>
                </a:solidFill>
              </a:rPr>
              <a:pPr/>
              <a:t>2</a:t>
            </a:fld>
            <a:endParaRPr kumimoji="0" lang="en-US" dirty="0">
              <a:solidFill>
                <a:schemeClr val="tx2"/>
              </a:solidFill>
            </a:endParaRP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pic>
        <p:nvPicPr>
          <p:cNvPr id="3" name="Picture 2">
            <a:extLst>
              <a:ext uri="{FF2B5EF4-FFF2-40B4-BE49-F238E27FC236}">
                <a16:creationId xmlns:a16="http://schemas.microsoft.com/office/drawing/2014/main" id="{21A4D916-2E79-48F5-82E4-039B7AC25FB2}"/>
              </a:ext>
            </a:extLst>
          </p:cNvPr>
          <p:cNvPicPr>
            <a:picLocks noChangeAspect="1"/>
          </p:cNvPicPr>
          <p:nvPr/>
        </p:nvPicPr>
        <p:blipFill>
          <a:blip r:embed="rId7"/>
          <a:stretch>
            <a:fillRect/>
          </a:stretch>
        </p:blipFill>
        <p:spPr>
          <a:xfrm>
            <a:off x="304800" y="1027258"/>
            <a:ext cx="3080648" cy="3944792"/>
          </a:xfrm>
          <a:prstGeom prst="rect">
            <a:avLst/>
          </a:prstGeom>
        </p:spPr>
      </p:pic>
      <p:sp>
        <p:nvSpPr>
          <p:cNvPr id="11" name="Text Placeholder 3">
            <a:extLst>
              <a:ext uri="{FF2B5EF4-FFF2-40B4-BE49-F238E27FC236}">
                <a16:creationId xmlns:a16="http://schemas.microsoft.com/office/drawing/2014/main" id="{004E765B-CC31-4797-9C59-7F735E18AC7F}"/>
              </a:ext>
            </a:extLst>
          </p:cNvPr>
          <p:cNvSpPr txBox="1">
            <a:spLocks/>
          </p:cNvSpPr>
          <p:nvPr/>
        </p:nvSpPr>
        <p:spPr>
          <a:xfrm>
            <a:off x="4267200" y="1190356"/>
            <a:ext cx="4591745" cy="1494089"/>
          </a:xfrm>
          <a:prstGeom prst="rect">
            <a:avLst/>
          </a:prstGeom>
          <a:noFill/>
          <a:ln w="3175">
            <a:solidFill>
              <a:schemeClr val="tx1"/>
            </a:solidFill>
          </a:ln>
          <a:effectLst>
            <a:outerShdw blurRad="63500" sx="102000" sy="102000" algn="ctr" rotWithShape="0">
              <a:prstClr val="black">
                <a:alpha val="40000"/>
              </a:prstClr>
            </a:outerShdw>
          </a:effectLst>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dirty="0">
                <a:latin typeface="Calibri" panose="020F0502020204030204" pitchFamily="34" charset="0"/>
              </a:rPr>
              <a:t>Buy the prizes YOU want with an Amazon.com Gift Card!</a:t>
            </a:r>
          </a:p>
          <a:p>
            <a:pPr>
              <a:lnSpc>
                <a:spcPct val="100000"/>
              </a:lnSpc>
              <a:spcBef>
                <a:spcPts val="0"/>
              </a:spcBef>
            </a:pPr>
            <a:r>
              <a:rPr lang="en-US" sz="1800" dirty="0">
                <a:latin typeface="Calibri" panose="020F0502020204030204" pitchFamily="34" charset="0"/>
              </a:rPr>
              <a:t>Check out the prize flyer for ideas and then build your Amazon.com Wish List.</a:t>
            </a:r>
          </a:p>
          <a:p>
            <a:pPr>
              <a:lnSpc>
                <a:spcPct val="100000"/>
              </a:lnSpc>
              <a:spcBef>
                <a:spcPts val="0"/>
              </a:spcBef>
            </a:pPr>
            <a:r>
              <a:rPr lang="en-US" sz="1800" dirty="0">
                <a:latin typeface="Calibri" panose="020F0502020204030204" pitchFamily="34" charset="0"/>
              </a:rPr>
              <a:t>Learn more at </a:t>
            </a:r>
            <a:r>
              <a:rPr lang="en-US" sz="1800" dirty="0">
                <a:solidFill>
                  <a:schemeClr val="accent4"/>
                </a:solidFill>
                <a:latin typeface="Calibri" panose="020F0502020204030204" pitchFamily="34" charset="0"/>
              </a:rPr>
              <a:t>Rewards.Trails-End.com</a:t>
            </a:r>
          </a:p>
        </p:txBody>
      </p:sp>
      <p:pic>
        <p:nvPicPr>
          <p:cNvPr id="7" name="Picture 6" descr="A close up of a sign&#10;&#10;Description automatically generated">
            <a:extLst>
              <a:ext uri="{FF2B5EF4-FFF2-40B4-BE49-F238E27FC236}">
                <a16:creationId xmlns:a16="http://schemas.microsoft.com/office/drawing/2014/main" id="{2E13B572-22EF-4229-8DB4-7A4C75C99B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0816" y="3001862"/>
            <a:ext cx="1469200" cy="1902561"/>
          </a:xfrm>
          <a:prstGeom prst="rect">
            <a:avLst/>
          </a:prstGeom>
        </p:spPr>
      </p:pic>
      <p:sp>
        <p:nvSpPr>
          <p:cNvPr id="13" name="Text Placeholder 3">
            <a:extLst>
              <a:ext uri="{FF2B5EF4-FFF2-40B4-BE49-F238E27FC236}">
                <a16:creationId xmlns:a16="http://schemas.microsoft.com/office/drawing/2014/main" id="{4B37424A-A4D1-4093-AA9C-DB804A36DB0F}"/>
              </a:ext>
            </a:extLst>
          </p:cNvPr>
          <p:cNvSpPr txBox="1">
            <a:spLocks/>
          </p:cNvSpPr>
          <p:nvPr/>
        </p:nvSpPr>
        <p:spPr>
          <a:xfrm>
            <a:off x="3609082" y="3181350"/>
            <a:ext cx="3248918" cy="1692619"/>
          </a:xfrm>
          <a:prstGeom prst="rect">
            <a:avLst/>
          </a:prstGeom>
          <a:noFill/>
          <a:ln w="3175">
            <a:solidFill>
              <a:schemeClr val="tx1"/>
            </a:solidFill>
          </a:ln>
          <a:effectLst>
            <a:outerShdw blurRad="63500" sx="102000" sy="102000" algn="ctr" rotWithShape="0">
              <a:prstClr val="black">
                <a:alpha val="40000"/>
              </a:prstClr>
            </a:outerShdw>
          </a:effectLst>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00" dirty="0">
                <a:latin typeface="Calibri" panose="020F0502020204030204" pitchFamily="34" charset="0"/>
              </a:rPr>
              <a:t>August 12 – November 3</a:t>
            </a:r>
          </a:p>
          <a:p>
            <a:pPr>
              <a:lnSpc>
                <a:spcPct val="100000"/>
              </a:lnSpc>
              <a:spcBef>
                <a:spcPts val="0"/>
              </a:spcBef>
            </a:pPr>
            <a:r>
              <a:rPr lang="en-US" sz="1700" dirty="0">
                <a:latin typeface="Calibri" panose="020F0502020204030204" pitchFamily="34" charset="0"/>
              </a:rPr>
              <a:t>Earn one entry for every $100 in credit card sales (App + online sales) to qualify each week.</a:t>
            </a:r>
          </a:p>
          <a:p>
            <a:pPr>
              <a:lnSpc>
                <a:spcPct val="100000"/>
              </a:lnSpc>
              <a:spcBef>
                <a:spcPts val="0"/>
              </a:spcBef>
            </a:pPr>
            <a:r>
              <a:rPr lang="en-US" sz="1700" dirty="0">
                <a:latin typeface="Calibri" panose="020F0502020204030204" pitchFamily="34" charset="0"/>
              </a:rPr>
              <a:t>Weekly vacation giveaways and  $10 Amazon.com Gift Cards.</a:t>
            </a:r>
          </a:p>
        </p:txBody>
      </p:sp>
      <p:pic>
        <p:nvPicPr>
          <p:cNvPr id="15" name="Picture 2" descr="Image result for arrow">
            <a:extLst>
              <a:ext uri="{FF2B5EF4-FFF2-40B4-BE49-F238E27FC236}">
                <a16:creationId xmlns:a16="http://schemas.microsoft.com/office/drawing/2014/main" id="{F666D117-60FE-40DB-B9AB-0B36B5FCAA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6995654" y="3724860"/>
            <a:ext cx="605932" cy="456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rrow">
            <a:extLst>
              <a:ext uri="{FF2B5EF4-FFF2-40B4-BE49-F238E27FC236}">
                <a16:creationId xmlns:a16="http://schemas.microsoft.com/office/drawing/2014/main" id="{81E9799A-92B9-45C7-8A8E-00D0A09CA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8868" y="1709118"/>
            <a:ext cx="605932" cy="45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3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hlinkClick r:id="rId3"/>
              </a:rPr>
              <a:t>TRAIL’S END REWARDS</a:t>
            </a:r>
            <a:endParaRPr lang="en-US" sz="3200" b="1" dirty="0">
              <a:solidFill>
                <a:srgbClr val="EF4023"/>
              </a:solidFill>
              <a:latin typeface="Calibri" panose="020F0502020204030204" pitchFamily="34" charset="0"/>
            </a:endParaRPr>
          </a:p>
        </p:txBody>
      </p:sp>
      <p:pic>
        <p:nvPicPr>
          <p:cNvPr id="8" name="Picture 7"/>
          <p:cNvPicPr>
            <a:picLocks noChangeAspect="1"/>
          </p:cNvPicPr>
          <p:nvPr/>
        </p:nvPicPr>
        <p:blipFill>
          <a:blip r:embed="rId4"/>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14" name="Rectangle 13">
            <a:extLst>
              <a:ext uri="{FF2B5EF4-FFF2-40B4-BE49-F238E27FC236}">
                <a16:creationId xmlns:a16="http://schemas.microsoft.com/office/drawing/2014/main" id="{91CDA511-75C1-4AE6-8FEA-E31A062C141D}"/>
              </a:ext>
            </a:extLst>
          </p:cNvPr>
          <p:cNvSpPr/>
          <p:nvPr/>
        </p:nvSpPr>
        <p:spPr>
          <a:xfrm>
            <a:off x="569952" y="1474810"/>
            <a:ext cx="8322711" cy="2849540"/>
          </a:xfrm>
          <a:prstGeom prst="rect">
            <a:avLst/>
          </a:prstGeom>
          <a:solidFill>
            <a:srgbClr val="FFFF99"/>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id="{37777A82-183B-4E5A-B889-A94F67AB6F2A}"/>
              </a:ext>
            </a:extLst>
          </p:cNvPr>
          <p:cNvSpPr txBox="1"/>
          <p:nvPr/>
        </p:nvSpPr>
        <p:spPr>
          <a:xfrm>
            <a:off x="2590801" y="1604992"/>
            <a:ext cx="6301862" cy="2554545"/>
          </a:xfrm>
          <a:prstGeom prst="rect">
            <a:avLst/>
          </a:prstGeom>
          <a:noFill/>
        </p:spPr>
        <p:txBody>
          <a:bodyPr wrap="square" rtlCol="0">
            <a:spAutoFit/>
          </a:bodyPr>
          <a:lstStyle/>
          <a:p>
            <a:pPr algn="ctr"/>
            <a:r>
              <a:rPr lang="en-US" sz="2000" b="1" dirty="0">
                <a:solidFill>
                  <a:srgbClr val="1515AB"/>
                </a:solidFill>
                <a:latin typeface="Arial Narrow" panose="020B0606020202030204" pitchFamily="34" charset="0"/>
              </a:rPr>
              <a:t>Sell $2,500</a:t>
            </a:r>
            <a:endParaRPr lang="en-US" sz="2000" dirty="0">
              <a:solidFill>
                <a:srgbClr val="FF0000"/>
              </a:solidFill>
              <a:latin typeface="Arial Narrow" panose="020B0606020202030204" pitchFamily="34" charset="0"/>
            </a:endParaRPr>
          </a:p>
          <a:p>
            <a:r>
              <a:rPr lang="en-US" sz="2000" dirty="0">
                <a:latin typeface="Arial Narrow" panose="020B0606020202030204" pitchFamily="34" charset="0"/>
              </a:rPr>
              <a:t>Sell $2,500 in any calendar year to have 6% of qualified  product sales count towards their own Trail's End Scholarship. Once enrolled, 6% of sales each year will go towards a  scholarship. Scouts must complete a scholarship form each year. Scholarship forms are due to NEIC for verification and signature by Friday, December 13, 2019. For additional information, see www.trails-end.com/ scholarship.</a:t>
            </a:r>
            <a:endParaRPr lang="en-US" sz="2000" b="1" dirty="0">
              <a:latin typeface="Arial Narrow" panose="020B0606020202030204" pitchFamily="34" charset="0"/>
            </a:endParaRPr>
          </a:p>
        </p:txBody>
      </p:sp>
      <p:pic>
        <p:nvPicPr>
          <p:cNvPr id="18" name="Picture 17">
            <a:extLst>
              <a:ext uri="{FF2B5EF4-FFF2-40B4-BE49-F238E27FC236}">
                <a16:creationId xmlns:a16="http://schemas.microsoft.com/office/drawing/2014/main" id="{29C4E0C0-EE12-4D6E-A4C8-FB4FF5E5E5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337" y="1649942"/>
            <a:ext cx="2209800" cy="2578234"/>
          </a:xfrm>
          <a:prstGeom prst="rect">
            <a:avLst/>
          </a:prstGeom>
        </p:spPr>
      </p:pic>
      <p:sp>
        <p:nvSpPr>
          <p:cNvPr id="19" name="TextBox 18">
            <a:extLst>
              <a:ext uri="{FF2B5EF4-FFF2-40B4-BE49-F238E27FC236}">
                <a16:creationId xmlns:a16="http://schemas.microsoft.com/office/drawing/2014/main" id="{183DF16E-087A-4748-8529-0C2F50C07498}"/>
              </a:ext>
            </a:extLst>
          </p:cNvPr>
          <p:cNvSpPr txBox="1"/>
          <p:nvPr/>
        </p:nvSpPr>
        <p:spPr>
          <a:xfrm>
            <a:off x="380979" y="4464096"/>
            <a:ext cx="8458198" cy="369332"/>
          </a:xfrm>
          <a:prstGeom prst="rect">
            <a:avLst/>
          </a:prstGeom>
          <a:noFill/>
        </p:spPr>
        <p:txBody>
          <a:bodyPr wrap="square" rtlCol="0">
            <a:spAutoFit/>
          </a:bodyPr>
          <a:lstStyle/>
          <a:p>
            <a:pPr algn="ctr"/>
            <a:r>
              <a:rPr lang="en-US" b="1" dirty="0">
                <a:latin typeface="Myriad Pro" pitchFamily="34" charset="0"/>
              </a:rPr>
              <a:t>Funded By Trail’s End</a:t>
            </a:r>
          </a:p>
        </p:txBody>
      </p:sp>
      <p:sp>
        <p:nvSpPr>
          <p:cNvPr id="20" name="TextBox 19">
            <a:extLst>
              <a:ext uri="{FF2B5EF4-FFF2-40B4-BE49-F238E27FC236}">
                <a16:creationId xmlns:a16="http://schemas.microsoft.com/office/drawing/2014/main" id="{4FF899B3-E268-40EE-875E-2EC4FFA103C6}"/>
              </a:ext>
            </a:extLst>
          </p:cNvPr>
          <p:cNvSpPr txBox="1"/>
          <p:nvPr/>
        </p:nvSpPr>
        <p:spPr>
          <a:xfrm>
            <a:off x="516470" y="4833428"/>
            <a:ext cx="8322711" cy="276999"/>
          </a:xfrm>
          <a:prstGeom prst="rect">
            <a:avLst/>
          </a:prstGeom>
          <a:noFill/>
        </p:spPr>
        <p:txBody>
          <a:bodyPr wrap="square" rtlCol="0">
            <a:spAutoFit/>
          </a:bodyPr>
          <a:lstStyle/>
          <a:p>
            <a:pPr algn="ctr"/>
            <a:r>
              <a:rPr lang="en-US" sz="1200" dirty="0">
                <a:latin typeface="Myriad Pro" pitchFamily="34" charset="0"/>
              </a:rPr>
              <a:t>*Enrollment and reporting of sales is not automatic. Forms must be submitted Dec. 13, 2019.</a:t>
            </a:r>
          </a:p>
        </p:txBody>
      </p:sp>
      <p:sp>
        <p:nvSpPr>
          <p:cNvPr id="21" name="Rectangle 20">
            <a:extLst>
              <a:ext uri="{FF2B5EF4-FFF2-40B4-BE49-F238E27FC236}">
                <a16:creationId xmlns:a16="http://schemas.microsoft.com/office/drawing/2014/main" id="{815D921C-051A-4ED8-B79E-0B124FAB0622}"/>
              </a:ext>
            </a:extLst>
          </p:cNvPr>
          <p:cNvSpPr/>
          <p:nvPr/>
        </p:nvSpPr>
        <p:spPr>
          <a:xfrm>
            <a:off x="301491" y="971550"/>
            <a:ext cx="8537706" cy="523220"/>
          </a:xfrm>
          <a:prstGeom prst="rect">
            <a:avLst/>
          </a:prstGeom>
        </p:spPr>
        <p:txBody>
          <a:bodyPr wrap="square">
            <a:spAutoFit/>
          </a:bodyPr>
          <a:lstStyle/>
          <a:p>
            <a:pPr algn="ctr"/>
            <a:r>
              <a:rPr lang="en-US" sz="2800" b="1" dirty="0">
                <a:solidFill>
                  <a:srgbClr val="282828"/>
                </a:solidFill>
                <a:latin typeface="Arial Narrow" panose="020B0606020202030204" pitchFamily="34" charset="0"/>
              </a:rPr>
              <a:t>Trail’s End College Scholarship Program</a:t>
            </a:r>
            <a:endParaRPr lang="en-US" sz="2400" i="1" dirty="0">
              <a:solidFill>
                <a:srgbClr val="2F2F2F"/>
              </a:solidFill>
              <a:latin typeface="Arial Narrow" panose="020B0606020202030204" pitchFamily="34" charset="0"/>
            </a:endParaRPr>
          </a:p>
        </p:txBody>
      </p:sp>
    </p:spTree>
    <p:extLst>
      <p:ext uri="{BB962C8B-B14F-4D97-AF65-F5344CB8AC3E}">
        <p14:creationId xmlns:p14="http://schemas.microsoft.com/office/powerpoint/2010/main" val="346720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11" name="Rectangle 10">
            <a:extLst>
              <a:ext uri="{FF2B5EF4-FFF2-40B4-BE49-F238E27FC236}">
                <a16:creationId xmlns:a16="http://schemas.microsoft.com/office/drawing/2014/main" id="{BC5335C1-A13C-4B8C-A195-3ACE10ED01DB}"/>
              </a:ext>
            </a:extLst>
          </p:cNvPr>
          <p:cNvSpPr/>
          <p:nvPr/>
        </p:nvSpPr>
        <p:spPr>
          <a:xfrm>
            <a:off x="301491" y="1810762"/>
            <a:ext cx="5870709" cy="3046988"/>
          </a:xfrm>
          <a:prstGeom prst="rect">
            <a:avLst/>
          </a:prstGeom>
        </p:spPr>
        <p:txBody>
          <a:bodyPr wrap="square">
            <a:spAutoFit/>
          </a:bodyPr>
          <a:lstStyle/>
          <a:p>
            <a:r>
              <a:rPr lang="en-US" sz="2400" dirty="0">
                <a:solidFill>
                  <a:srgbClr val="2F2F2F"/>
                </a:solidFill>
                <a:latin typeface="Arial Narrow" panose="020B0606020202030204" pitchFamily="34" charset="0"/>
              </a:rPr>
              <a:t>One golden ticket is hidden at a home in each district. The first Scout to sell popcorn at that home will be awarded a GOLDEN TICKET, which can be redeemed for two Sky Zone passes. Clues will be posted in weekly Kernel Journals and on the NEIC Facebook page at  facebook.com/</a:t>
            </a:r>
            <a:r>
              <a:rPr lang="en-US" sz="2400" dirty="0" err="1">
                <a:solidFill>
                  <a:srgbClr val="2F2F2F"/>
                </a:solidFill>
                <a:latin typeface="Arial Narrow" panose="020B0606020202030204" pitchFamily="34" charset="0"/>
              </a:rPr>
              <a:t>neicbsa</a:t>
            </a:r>
            <a:r>
              <a:rPr lang="en-US" sz="2400" dirty="0">
                <a:solidFill>
                  <a:srgbClr val="2F2F2F"/>
                </a:solidFill>
                <a:latin typeface="Arial Narrow" panose="020B0606020202030204" pitchFamily="34" charset="0"/>
              </a:rPr>
              <a:t>. Golden tickets will be available until found or until the end of the sale. </a:t>
            </a:r>
            <a:endParaRPr lang="en-US" sz="2400" b="0" i="0" u="none" strike="noStrike" dirty="0">
              <a:solidFill>
                <a:srgbClr val="2F2F2F"/>
              </a:solidFill>
              <a:effectLst/>
              <a:latin typeface="Arial Narrow" panose="020B0606020202030204" pitchFamily="34" charset="0"/>
            </a:endParaRPr>
          </a:p>
        </p:txBody>
      </p:sp>
      <p:pic>
        <p:nvPicPr>
          <p:cNvPr id="4" name="Picture 3">
            <a:extLst>
              <a:ext uri="{FF2B5EF4-FFF2-40B4-BE49-F238E27FC236}">
                <a16:creationId xmlns:a16="http://schemas.microsoft.com/office/drawing/2014/main" id="{6728094C-7AC2-4283-8C66-FCAE82E9AD43}"/>
              </a:ext>
            </a:extLst>
          </p:cNvPr>
          <p:cNvPicPr>
            <a:picLocks noChangeAspect="1"/>
          </p:cNvPicPr>
          <p:nvPr/>
        </p:nvPicPr>
        <p:blipFill>
          <a:blip r:embed="rId6"/>
          <a:stretch>
            <a:fillRect/>
          </a:stretch>
        </p:blipFill>
        <p:spPr>
          <a:xfrm>
            <a:off x="6172201" y="1428750"/>
            <a:ext cx="2895600" cy="3068472"/>
          </a:xfrm>
          <a:prstGeom prst="rect">
            <a:avLst/>
          </a:prstGeom>
        </p:spPr>
      </p:pic>
      <p:sp>
        <p:nvSpPr>
          <p:cNvPr id="3" name="Rectangle 2">
            <a:extLst>
              <a:ext uri="{FF2B5EF4-FFF2-40B4-BE49-F238E27FC236}">
                <a16:creationId xmlns:a16="http://schemas.microsoft.com/office/drawing/2014/main" id="{7B8E920C-47D5-41BD-8266-ABE0DCD4C6DC}"/>
              </a:ext>
            </a:extLst>
          </p:cNvPr>
          <p:cNvSpPr/>
          <p:nvPr/>
        </p:nvSpPr>
        <p:spPr>
          <a:xfrm>
            <a:off x="301491" y="1047750"/>
            <a:ext cx="8537709" cy="523220"/>
          </a:xfrm>
          <a:prstGeom prst="rect">
            <a:avLst/>
          </a:prstGeom>
        </p:spPr>
        <p:txBody>
          <a:bodyPr wrap="square">
            <a:spAutoFit/>
          </a:bodyPr>
          <a:lstStyle/>
          <a:p>
            <a:pPr algn="ctr"/>
            <a:r>
              <a:rPr lang="en-US" sz="2800" b="1" dirty="0">
                <a:solidFill>
                  <a:srgbClr val="282828"/>
                </a:solidFill>
                <a:latin typeface="Arial Narrow" panose="020B0606020202030204" pitchFamily="34" charset="0"/>
              </a:rPr>
              <a:t>Golden Ticket Scavenger Hunt</a:t>
            </a:r>
            <a:endParaRPr lang="en-US" sz="2400" i="1" dirty="0">
              <a:solidFill>
                <a:srgbClr val="2F2F2F"/>
              </a:solidFill>
              <a:latin typeface="Arial Narrow" panose="020B0606020202030204" pitchFamily="34" charset="0"/>
            </a:endParaRPr>
          </a:p>
        </p:txBody>
      </p:sp>
    </p:spTree>
    <p:extLst>
      <p:ext uri="{BB962C8B-B14F-4D97-AF65-F5344CB8AC3E}">
        <p14:creationId xmlns:p14="http://schemas.microsoft.com/office/powerpoint/2010/main" val="219833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7" name="Rectangle 6">
            <a:extLst>
              <a:ext uri="{FF2B5EF4-FFF2-40B4-BE49-F238E27FC236}">
                <a16:creationId xmlns:a16="http://schemas.microsoft.com/office/drawing/2014/main" id="{2326AC5B-37E6-4D39-BAED-AC53AB1C8147}"/>
              </a:ext>
            </a:extLst>
          </p:cNvPr>
          <p:cNvSpPr/>
          <p:nvPr/>
        </p:nvSpPr>
        <p:spPr>
          <a:xfrm>
            <a:off x="301491" y="971550"/>
            <a:ext cx="8537706" cy="523220"/>
          </a:xfrm>
          <a:prstGeom prst="rect">
            <a:avLst/>
          </a:prstGeom>
        </p:spPr>
        <p:txBody>
          <a:bodyPr wrap="square">
            <a:spAutoFit/>
          </a:bodyPr>
          <a:lstStyle/>
          <a:p>
            <a:pPr algn="ctr"/>
            <a:r>
              <a:rPr lang="en-US" sz="2800" b="1" dirty="0">
                <a:solidFill>
                  <a:srgbClr val="282828"/>
                </a:solidFill>
                <a:latin typeface="Arial Narrow" panose="020B0606020202030204" pitchFamily="34" charset="0"/>
              </a:rPr>
              <a:t>Collection Patch</a:t>
            </a:r>
            <a:endParaRPr lang="en-US" sz="2400" i="1" dirty="0">
              <a:solidFill>
                <a:srgbClr val="2F2F2F"/>
              </a:solidFill>
              <a:latin typeface="Arial Narrow" panose="020B0606020202030204" pitchFamily="34" charset="0"/>
            </a:endParaRPr>
          </a:p>
        </p:txBody>
      </p:sp>
      <p:pic>
        <p:nvPicPr>
          <p:cNvPr id="4" name="Picture 3">
            <a:extLst>
              <a:ext uri="{FF2B5EF4-FFF2-40B4-BE49-F238E27FC236}">
                <a16:creationId xmlns:a16="http://schemas.microsoft.com/office/drawing/2014/main" id="{36CC83E2-D4B1-4467-B6FE-2DDE3B87ABE9}"/>
              </a:ext>
            </a:extLst>
          </p:cNvPr>
          <p:cNvPicPr>
            <a:picLocks noChangeAspect="1"/>
          </p:cNvPicPr>
          <p:nvPr/>
        </p:nvPicPr>
        <p:blipFill>
          <a:blip r:embed="rId6"/>
          <a:stretch>
            <a:fillRect/>
          </a:stretch>
        </p:blipFill>
        <p:spPr>
          <a:xfrm>
            <a:off x="0" y="1782977"/>
            <a:ext cx="9144000" cy="2541373"/>
          </a:xfrm>
          <a:prstGeom prst="rect">
            <a:avLst/>
          </a:prstGeom>
        </p:spPr>
      </p:pic>
    </p:spTree>
    <p:extLst>
      <p:ext uri="{BB962C8B-B14F-4D97-AF65-F5344CB8AC3E}">
        <p14:creationId xmlns:p14="http://schemas.microsoft.com/office/powerpoint/2010/main" val="354568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7" name="Rectangle 6">
            <a:extLst>
              <a:ext uri="{FF2B5EF4-FFF2-40B4-BE49-F238E27FC236}">
                <a16:creationId xmlns:a16="http://schemas.microsoft.com/office/drawing/2014/main" id="{2326AC5B-37E6-4D39-BAED-AC53AB1C8147}"/>
              </a:ext>
            </a:extLst>
          </p:cNvPr>
          <p:cNvSpPr/>
          <p:nvPr/>
        </p:nvSpPr>
        <p:spPr>
          <a:xfrm>
            <a:off x="301491" y="971550"/>
            <a:ext cx="8537706" cy="523220"/>
          </a:xfrm>
          <a:prstGeom prst="rect">
            <a:avLst/>
          </a:prstGeom>
        </p:spPr>
        <p:txBody>
          <a:bodyPr wrap="square">
            <a:spAutoFit/>
          </a:bodyPr>
          <a:lstStyle/>
          <a:p>
            <a:pPr algn="ctr"/>
            <a:r>
              <a:rPr lang="en-US" sz="2800" b="1" dirty="0">
                <a:solidFill>
                  <a:srgbClr val="282828"/>
                </a:solidFill>
                <a:latin typeface="Arial Narrow" panose="020B0606020202030204" pitchFamily="34" charset="0"/>
              </a:rPr>
              <a:t>Chicago Wolves Game</a:t>
            </a:r>
            <a:endParaRPr lang="en-US" sz="2400" i="1" dirty="0">
              <a:solidFill>
                <a:srgbClr val="2F2F2F"/>
              </a:solidFill>
              <a:latin typeface="Arial Narrow" panose="020B0606020202030204" pitchFamily="34" charset="0"/>
            </a:endParaRPr>
          </a:p>
        </p:txBody>
      </p:sp>
      <p:pic>
        <p:nvPicPr>
          <p:cNvPr id="3" name="Picture 2">
            <a:extLst>
              <a:ext uri="{FF2B5EF4-FFF2-40B4-BE49-F238E27FC236}">
                <a16:creationId xmlns:a16="http://schemas.microsoft.com/office/drawing/2014/main" id="{8F0B9937-B10D-4770-8586-29C62FCF1504}"/>
              </a:ext>
            </a:extLst>
          </p:cNvPr>
          <p:cNvPicPr>
            <a:picLocks noChangeAspect="1"/>
          </p:cNvPicPr>
          <p:nvPr/>
        </p:nvPicPr>
        <p:blipFill>
          <a:blip r:embed="rId6"/>
          <a:stretch>
            <a:fillRect/>
          </a:stretch>
        </p:blipFill>
        <p:spPr>
          <a:xfrm>
            <a:off x="301491" y="1558919"/>
            <a:ext cx="3314700" cy="3000375"/>
          </a:xfrm>
          <a:prstGeom prst="rect">
            <a:avLst/>
          </a:prstGeom>
        </p:spPr>
      </p:pic>
      <p:sp>
        <p:nvSpPr>
          <p:cNvPr id="6" name="Rectangle 5">
            <a:extLst>
              <a:ext uri="{FF2B5EF4-FFF2-40B4-BE49-F238E27FC236}">
                <a16:creationId xmlns:a16="http://schemas.microsoft.com/office/drawing/2014/main" id="{7270FCBB-2FE0-4CFB-86C1-AE2434EE848E}"/>
              </a:ext>
            </a:extLst>
          </p:cNvPr>
          <p:cNvSpPr/>
          <p:nvPr/>
        </p:nvSpPr>
        <p:spPr>
          <a:xfrm>
            <a:off x="4114800" y="1925181"/>
            <a:ext cx="4572000" cy="2246769"/>
          </a:xfrm>
          <a:prstGeom prst="rect">
            <a:avLst/>
          </a:prstGeom>
        </p:spPr>
        <p:txBody>
          <a:bodyPr>
            <a:spAutoFit/>
          </a:bodyPr>
          <a:lstStyle/>
          <a:p>
            <a:pPr algn="ctr"/>
            <a:r>
              <a:rPr lang="en-US" sz="2800" b="1" dirty="0">
                <a:solidFill>
                  <a:schemeClr val="accent4"/>
                </a:solidFill>
                <a:latin typeface="Arial Narrow" panose="020B0606020202030204" pitchFamily="34" charset="0"/>
              </a:rPr>
              <a:t>Sell $225 </a:t>
            </a:r>
            <a:r>
              <a:rPr lang="en-US" sz="2800" dirty="0">
                <a:latin typeface="Arial Narrow" panose="020B0606020202030204" pitchFamily="34" charset="0"/>
              </a:rPr>
              <a:t> </a:t>
            </a:r>
          </a:p>
          <a:p>
            <a:r>
              <a:rPr lang="en-US" sz="2800" dirty="0">
                <a:latin typeface="Arial Narrow" panose="020B0606020202030204" pitchFamily="34" charset="0"/>
              </a:rPr>
              <a:t>Sell $225 to earn one ticket to a Chicago Wolves game. Scout must be accompanied by one paying adult. </a:t>
            </a:r>
          </a:p>
        </p:txBody>
      </p:sp>
    </p:spTree>
    <p:extLst>
      <p:ext uri="{BB962C8B-B14F-4D97-AF65-F5344CB8AC3E}">
        <p14:creationId xmlns:p14="http://schemas.microsoft.com/office/powerpoint/2010/main" val="42977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pic>
        <p:nvPicPr>
          <p:cNvPr id="4" name="Picture 3">
            <a:extLst>
              <a:ext uri="{FF2B5EF4-FFF2-40B4-BE49-F238E27FC236}">
                <a16:creationId xmlns:a16="http://schemas.microsoft.com/office/drawing/2014/main" id="{433235E3-3CE1-4823-B0EE-914D11192137}"/>
              </a:ext>
            </a:extLst>
          </p:cNvPr>
          <p:cNvPicPr>
            <a:picLocks noChangeAspect="1"/>
          </p:cNvPicPr>
          <p:nvPr/>
        </p:nvPicPr>
        <p:blipFill>
          <a:blip r:embed="rId6"/>
          <a:stretch>
            <a:fillRect/>
          </a:stretch>
        </p:blipFill>
        <p:spPr>
          <a:xfrm>
            <a:off x="4436235" y="1885950"/>
            <a:ext cx="4707766" cy="2452688"/>
          </a:xfrm>
          <a:prstGeom prst="rect">
            <a:avLst/>
          </a:prstGeom>
        </p:spPr>
      </p:pic>
      <p:sp>
        <p:nvSpPr>
          <p:cNvPr id="9" name="Rectangle 8">
            <a:extLst>
              <a:ext uri="{FF2B5EF4-FFF2-40B4-BE49-F238E27FC236}">
                <a16:creationId xmlns:a16="http://schemas.microsoft.com/office/drawing/2014/main" id="{106B8997-B4C0-48CC-835C-118BC692DC10}"/>
              </a:ext>
            </a:extLst>
          </p:cNvPr>
          <p:cNvSpPr/>
          <p:nvPr/>
        </p:nvSpPr>
        <p:spPr>
          <a:xfrm>
            <a:off x="152400" y="1833086"/>
            <a:ext cx="4572000" cy="2677656"/>
          </a:xfrm>
          <a:prstGeom prst="rect">
            <a:avLst/>
          </a:prstGeom>
        </p:spPr>
        <p:txBody>
          <a:bodyPr>
            <a:spAutoFit/>
          </a:bodyPr>
          <a:lstStyle/>
          <a:p>
            <a:pPr algn="ctr"/>
            <a:r>
              <a:rPr lang="en-US" sz="2800" b="1" dirty="0">
                <a:solidFill>
                  <a:schemeClr val="accent4"/>
                </a:solidFill>
                <a:latin typeface="Arial Narrow" panose="020B0606020202030204" pitchFamily="34" charset="0"/>
              </a:rPr>
              <a:t>Sell $850</a:t>
            </a:r>
          </a:p>
          <a:p>
            <a:r>
              <a:rPr lang="en-US" sz="2800" dirty="0">
                <a:latin typeface="Arial Narrow" panose="020B0606020202030204" pitchFamily="34" charset="0"/>
              </a:rPr>
              <a:t>Earn 2 movie passes (1 Scout/1 Adult) to a special screening of Star Wars: The Rise of Skywalker. Scouts may not attend without an adult. </a:t>
            </a:r>
          </a:p>
        </p:txBody>
      </p:sp>
      <p:sp>
        <p:nvSpPr>
          <p:cNvPr id="11" name="Rectangle 10">
            <a:extLst>
              <a:ext uri="{FF2B5EF4-FFF2-40B4-BE49-F238E27FC236}">
                <a16:creationId xmlns:a16="http://schemas.microsoft.com/office/drawing/2014/main" id="{27746EDF-1753-4823-A14F-64D29EF1D003}"/>
              </a:ext>
            </a:extLst>
          </p:cNvPr>
          <p:cNvSpPr/>
          <p:nvPr/>
        </p:nvSpPr>
        <p:spPr>
          <a:xfrm>
            <a:off x="301491" y="971550"/>
            <a:ext cx="8537706" cy="523220"/>
          </a:xfrm>
          <a:prstGeom prst="rect">
            <a:avLst/>
          </a:prstGeom>
        </p:spPr>
        <p:txBody>
          <a:bodyPr wrap="square">
            <a:spAutoFit/>
          </a:bodyPr>
          <a:lstStyle/>
          <a:p>
            <a:pPr algn="ctr"/>
            <a:r>
              <a:rPr lang="en-US" sz="2800" b="1" dirty="0">
                <a:solidFill>
                  <a:srgbClr val="282828"/>
                </a:solidFill>
                <a:latin typeface="Arial Narrow" panose="020B0606020202030204" pitchFamily="34" charset="0"/>
              </a:rPr>
              <a:t>Special Screening of Star Wars: The Rise of Skywalker</a:t>
            </a:r>
            <a:endParaRPr lang="en-US" sz="2400" i="1" dirty="0">
              <a:solidFill>
                <a:srgbClr val="2F2F2F"/>
              </a:solidFill>
              <a:latin typeface="Arial Narrow" panose="020B0606020202030204" pitchFamily="34" charset="0"/>
            </a:endParaRPr>
          </a:p>
        </p:txBody>
      </p:sp>
      <p:sp>
        <p:nvSpPr>
          <p:cNvPr id="13" name="TextBox 12">
            <a:extLst>
              <a:ext uri="{FF2B5EF4-FFF2-40B4-BE49-F238E27FC236}">
                <a16:creationId xmlns:a16="http://schemas.microsoft.com/office/drawing/2014/main" id="{62907C90-3F53-4A07-8310-B6FEC8BE4807}"/>
              </a:ext>
            </a:extLst>
          </p:cNvPr>
          <p:cNvSpPr txBox="1"/>
          <p:nvPr/>
        </p:nvSpPr>
        <p:spPr>
          <a:xfrm>
            <a:off x="516470" y="4833428"/>
            <a:ext cx="8322711" cy="276999"/>
          </a:xfrm>
          <a:prstGeom prst="rect">
            <a:avLst/>
          </a:prstGeom>
          <a:noFill/>
        </p:spPr>
        <p:txBody>
          <a:bodyPr wrap="square" rtlCol="0">
            <a:spAutoFit/>
          </a:bodyPr>
          <a:lstStyle/>
          <a:p>
            <a:pPr algn="ctr"/>
            <a:r>
              <a:rPr lang="en-US" sz="1200" dirty="0">
                <a:latin typeface="Myriad Pro" pitchFamily="34" charset="0"/>
              </a:rPr>
              <a:t>*Time and location to be determined.</a:t>
            </a:r>
          </a:p>
        </p:txBody>
      </p:sp>
    </p:spTree>
    <p:extLst>
      <p:ext uri="{BB962C8B-B14F-4D97-AF65-F5344CB8AC3E}">
        <p14:creationId xmlns:p14="http://schemas.microsoft.com/office/powerpoint/2010/main" val="138032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9" name="Rectangle 8">
            <a:extLst>
              <a:ext uri="{FF2B5EF4-FFF2-40B4-BE49-F238E27FC236}">
                <a16:creationId xmlns:a16="http://schemas.microsoft.com/office/drawing/2014/main" id="{106B8997-B4C0-48CC-835C-118BC692DC10}"/>
              </a:ext>
            </a:extLst>
          </p:cNvPr>
          <p:cNvSpPr/>
          <p:nvPr/>
        </p:nvSpPr>
        <p:spPr>
          <a:xfrm>
            <a:off x="4438016" y="2114550"/>
            <a:ext cx="4572000" cy="1815882"/>
          </a:xfrm>
          <a:prstGeom prst="rect">
            <a:avLst/>
          </a:prstGeom>
        </p:spPr>
        <p:txBody>
          <a:bodyPr>
            <a:spAutoFit/>
          </a:bodyPr>
          <a:lstStyle/>
          <a:p>
            <a:pPr algn="ctr"/>
            <a:r>
              <a:rPr lang="en-US" sz="2800" b="1" dirty="0">
                <a:solidFill>
                  <a:schemeClr val="accent4"/>
                </a:solidFill>
                <a:latin typeface="Arial Narrow" panose="020B0606020202030204" pitchFamily="34" charset="0"/>
              </a:rPr>
              <a:t>Sell $1,500</a:t>
            </a:r>
          </a:p>
          <a:p>
            <a:r>
              <a:rPr lang="en-US" sz="2800" dirty="0">
                <a:latin typeface="Arial Narrow" panose="020B0606020202030204" pitchFamily="34" charset="0"/>
              </a:rPr>
              <a:t>Earn a Dave and Busters Power Card with 125 Chips and play Star Wars Battle Pod. </a:t>
            </a:r>
          </a:p>
        </p:txBody>
      </p:sp>
      <p:sp>
        <p:nvSpPr>
          <p:cNvPr id="11" name="Rectangle 10">
            <a:extLst>
              <a:ext uri="{FF2B5EF4-FFF2-40B4-BE49-F238E27FC236}">
                <a16:creationId xmlns:a16="http://schemas.microsoft.com/office/drawing/2014/main" id="{27746EDF-1753-4823-A14F-64D29EF1D003}"/>
              </a:ext>
            </a:extLst>
          </p:cNvPr>
          <p:cNvSpPr/>
          <p:nvPr/>
        </p:nvSpPr>
        <p:spPr>
          <a:xfrm>
            <a:off x="301491" y="971550"/>
            <a:ext cx="8537706" cy="523220"/>
          </a:xfrm>
          <a:prstGeom prst="rect">
            <a:avLst/>
          </a:prstGeom>
        </p:spPr>
        <p:txBody>
          <a:bodyPr wrap="square">
            <a:spAutoFit/>
          </a:bodyPr>
          <a:lstStyle/>
          <a:p>
            <a:pPr algn="ctr"/>
            <a:r>
              <a:rPr lang="en-US" sz="2800" b="1" dirty="0">
                <a:latin typeface="Arial Narrow" panose="020B0606020202030204" pitchFamily="34" charset="0"/>
              </a:rPr>
              <a:t>Dave and Buster’s Star Wars Battle Pod Experience</a:t>
            </a:r>
            <a:endParaRPr lang="en-US" sz="2400" b="1" i="1" dirty="0">
              <a:solidFill>
                <a:srgbClr val="2F2F2F"/>
              </a:solidFill>
              <a:latin typeface="Arial Narrow" panose="020B0606020202030204" pitchFamily="34" charset="0"/>
            </a:endParaRPr>
          </a:p>
        </p:txBody>
      </p:sp>
      <p:pic>
        <p:nvPicPr>
          <p:cNvPr id="3" name="Picture 2">
            <a:extLst>
              <a:ext uri="{FF2B5EF4-FFF2-40B4-BE49-F238E27FC236}">
                <a16:creationId xmlns:a16="http://schemas.microsoft.com/office/drawing/2014/main" id="{247F5000-B262-4239-AD0F-CB188065B248}"/>
              </a:ext>
            </a:extLst>
          </p:cNvPr>
          <p:cNvPicPr>
            <a:picLocks noChangeAspect="1"/>
          </p:cNvPicPr>
          <p:nvPr/>
        </p:nvPicPr>
        <p:blipFill>
          <a:blip r:embed="rId6"/>
          <a:stretch>
            <a:fillRect/>
          </a:stretch>
        </p:blipFill>
        <p:spPr>
          <a:xfrm>
            <a:off x="914400" y="1593323"/>
            <a:ext cx="3276601" cy="3121245"/>
          </a:xfrm>
          <a:prstGeom prst="rect">
            <a:avLst/>
          </a:prstGeom>
        </p:spPr>
      </p:pic>
    </p:spTree>
    <p:extLst>
      <p:ext uri="{BB962C8B-B14F-4D97-AF65-F5344CB8AC3E}">
        <p14:creationId xmlns:p14="http://schemas.microsoft.com/office/powerpoint/2010/main" val="41805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16481"/>
            <a:ext cx="8229599" cy="533333"/>
          </a:xfrm>
        </p:spPr>
        <p:txBody>
          <a:bodyPr>
            <a:noAutofit/>
          </a:bodyPr>
          <a:lstStyle/>
          <a:p>
            <a:pPr algn="ctr"/>
            <a:r>
              <a:rPr lang="en-US" sz="3200" b="1" dirty="0">
                <a:solidFill>
                  <a:srgbClr val="EF4023"/>
                </a:solidFill>
                <a:latin typeface="Calibri" panose="020F0502020204030204" pitchFamily="34" charset="0"/>
              </a:rPr>
              <a:t>COUNCIL INCENTIVES</a:t>
            </a:r>
          </a:p>
        </p:txBody>
      </p:sp>
      <p:pic>
        <p:nvPicPr>
          <p:cNvPr id="8" name="Picture 7"/>
          <p:cNvPicPr>
            <a:picLocks noChangeAspect="1"/>
          </p:cNvPicPr>
          <p:nvPr/>
        </p:nvPicPr>
        <p:blipFill>
          <a:blip r:embed="rId3"/>
          <a:stretch>
            <a:fillRect/>
          </a:stretch>
        </p:blipFill>
        <p:spPr>
          <a:xfrm>
            <a:off x="7601586" y="56832"/>
            <a:ext cx="1408430" cy="65150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4862" t="1" r="19672" b="-12"/>
          <a:stretch/>
        </p:blipFill>
        <p:spPr>
          <a:xfrm>
            <a:off x="0" y="861682"/>
            <a:ext cx="9128760" cy="457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2087"/>
            <a:ext cx="685800" cy="791308"/>
          </a:xfrm>
          <a:prstGeom prst="rect">
            <a:avLst/>
          </a:prstGeom>
        </p:spPr>
      </p:pic>
      <p:sp>
        <p:nvSpPr>
          <p:cNvPr id="9" name="Rectangle 8">
            <a:extLst>
              <a:ext uri="{FF2B5EF4-FFF2-40B4-BE49-F238E27FC236}">
                <a16:creationId xmlns:a16="http://schemas.microsoft.com/office/drawing/2014/main" id="{106B8997-B4C0-48CC-835C-118BC692DC10}"/>
              </a:ext>
            </a:extLst>
          </p:cNvPr>
          <p:cNvSpPr/>
          <p:nvPr/>
        </p:nvSpPr>
        <p:spPr>
          <a:xfrm>
            <a:off x="152400" y="2279868"/>
            <a:ext cx="4572000" cy="1815882"/>
          </a:xfrm>
          <a:prstGeom prst="rect">
            <a:avLst/>
          </a:prstGeom>
        </p:spPr>
        <p:txBody>
          <a:bodyPr>
            <a:spAutoFit/>
          </a:bodyPr>
          <a:lstStyle/>
          <a:p>
            <a:pPr algn="ctr"/>
            <a:r>
              <a:rPr lang="en-US" sz="2800" b="1" dirty="0">
                <a:solidFill>
                  <a:schemeClr val="accent4"/>
                </a:solidFill>
                <a:latin typeface="Arial Narrow" panose="020B0606020202030204" pitchFamily="34" charset="0"/>
              </a:rPr>
              <a:t>Sell $2,500</a:t>
            </a:r>
          </a:p>
          <a:p>
            <a:r>
              <a:rPr lang="en-US" sz="2800" dirty="0">
                <a:latin typeface="Arial Narrow" panose="020B0606020202030204" pitchFamily="34" charset="0"/>
              </a:rPr>
              <a:t>Earn a 120 minute all access pass to Sky Zone to train like a Jedi.</a:t>
            </a:r>
          </a:p>
        </p:txBody>
      </p:sp>
      <p:sp>
        <p:nvSpPr>
          <p:cNvPr id="11" name="Rectangle 10">
            <a:extLst>
              <a:ext uri="{FF2B5EF4-FFF2-40B4-BE49-F238E27FC236}">
                <a16:creationId xmlns:a16="http://schemas.microsoft.com/office/drawing/2014/main" id="{27746EDF-1753-4823-A14F-64D29EF1D003}"/>
              </a:ext>
            </a:extLst>
          </p:cNvPr>
          <p:cNvSpPr/>
          <p:nvPr/>
        </p:nvSpPr>
        <p:spPr>
          <a:xfrm>
            <a:off x="301491" y="971550"/>
            <a:ext cx="8537706" cy="523220"/>
          </a:xfrm>
          <a:prstGeom prst="rect">
            <a:avLst/>
          </a:prstGeom>
        </p:spPr>
        <p:txBody>
          <a:bodyPr wrap="square">
            <a:spAutoFit/>
          </a:bodyPr>
          <a:lstStyle/>
          <a:p>
            <a:pPr algn="ctr"/>
            <a:r>
              <a:rPr lang="en-US" sz="2800" b="1" dirty="0">
                <a:latin typeface="Arial Narrow" panose="020B0606020202030204" pitchFamily="34" charset="0"/>
              </a:rPr>
              <a:t>Train like a Jedi and Reach for the Stars at </a:t>
            </a:r>
            <a:r>
              <a:rPr lang="en-US" sz="2800" b="1" dirty="0" err="1">
                <a:latin typeface="Arial Narrow" panose="020B0606020202030204" pitchFamily="34" charset="0"/>
              </a:rPr>
              <a:t>SkyZone</a:t>
            </a:r>
            <a:endParaRPr lang="en-US" sz="2400" b="1" i="1" dirty="0">
              <a:solidFill>
                <a:srgbClr val="2F2F2F"/>
              </a:solidFill>
              <a:latin typeface="Arial Narrow" panose="020B0606020202030204" pitchFamily="34" charset="0"/>
            </a:endParaRPr>
          </a:p>
        </p:txBody>
      </p:sp>
      <p:pic>
        <p:nvPicPr>
          <p:cNvPr id="4" name="Picture 3">
            <a:extLst>
              <a:ext uri="{FF2B5EF4-FFF2-40B4-BE49-F238E27FC236}">
                <a16:creationId xmlns:a16="http://schemas.microsoft.com/office/drawing/2014/main" id="{3F7A14BD-710D-419C-9A65-35BA3D09972E}"/>
              </a:ext>
            </a:extLst>
          </p:cNvPr>
          <p:cNvPicPr>
            <a:picLocks noChangeAspect="1"/>
          </p:cNvPicPr>
          <p:nvPr/>
        </p:nvPicPr>
        <p:blipFill>
          <a:blip r:embed="rId6"/>
          <a:stretch>
            <a:fillRect/>
          </a:stretch>
        </p:blipFill>
        <p:spPr>
          <a:xfrm>
            <a:off x="4492325" y="1733550"/>
            <a:ext cx="4354833" cy="2540319"/>
          </a:xfrm>
          <a:prstGeom prst="rect">
            <a:avLst/>
          </a:prstGeom>
        </p:spPr>
      </p:pic>
    </p:spTree>
    <p:extLst>
      <p:ext uri="{BB962C8B-B14F-4D97-AF65-F5344CB8AC3E}">
        <p14:creationId xmlns:p14="http://schemas.microsoft.com/office/powerpoint/2010/main" val="1171216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USA - RWB">
      <a:dk1>
        <a:sysClr val="windowText" lastClr="000000"/>
      </a:dk1>
      <a:lt1>
        <a:sysClr val="window" lastClr="FFFFFF"/>
      </a:lt1>
      <a:dk2>
        <a:srgbClr val="464646"/>
      </a:dk2>
      <a:lt2>
        <a:srgbClr val="DEF5FA"/>
      </a:lt2>
      <a:accent1>
        <a:srgbClr val="0070C0"/>
      </a:accent1>
      <a:accent2>
        <a:srgbClr val="FF0000"/>
      </a:accent2>
      <a:accent3>
        <a:srgbClr val="FF0000"/>
      </a:accent3>
      <a:accent4>
        <a:srgbClr val="0070C0"/>
      </a:accent4>
      <a:accent5>
        <a:srgbClr val="0070C0"/>
      </a:accent5>
      <a:accent6>
        <a:srgbClr val="FF0000"/>
      </a:accent6>
      <a:hlink>
        <a:srgbClr val="0070C0"/>
      </a:hlink>
      <a:folHlink>
        <a:srgbClr val="7F7F7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59DF0F2C285A45AEA1F410F3FB3AC9" ma:contentTypeVersion="10" ma:contentTypeDescription="Create a new document." ma:contentTypeScope="" ma:versionID="43f38ea0bc1602313304726b6f9cc5a3">
  <xsd:schema xmlns:xsd="http://www.w3.org/2001/XMLSchema" xmlns:xs="http://www.w3.org/2001/XMLSchema" xmlns:p="http://schemas.microsoft.com/office/2006/metadata/properties" xmlns:ns2="f831c49b-abe0-466b-a5a9-1debb466c650" xmlns:ns3="58974351-2ced-44ba-adf9-ecf10be0fa2c" targetNamespace="http://schemas.microsoft.com/office/2006/metadata/properties" ma:root="true" ma:fieldsID="0102e51dafdac8c64d3c4187ccdf7f8c" ns2:_="" ns3:_="">
    <xsd:import namespace="f831c49b-abe0-466b-a5a9-1debb466c650"/>
    <xsd:import namespace="58974351-2ced-44ba-adf9-ecf10be0fa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1c49b-abe0-466b-a5a9-1debb466c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74351-2ced-44ba-adf9-ecf10be0fa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F68855-94FE-4412-9DE5-E9CF164C545A}">
  <ds:schemaRefs>
    <ds:schemaRef ds:uri="http://schemas.microsoft.com/sharepoint/v3/contenttype/forms"/>
  </ds:schemaRefs>
</ds:datastoreItem>
</file>

<file path=customXml/itemProps2.xml><?xml version="1.0" encoding="utf-8"?>
<ds:datastoreItem xmlns:ds="http://schemas.openxmlformats.org/officeDocument/2006/customXml" ds:itemID="{C2E497ED-C470-4A8A-9C53-FA004D9D4D61}">
  <ds:schemaRef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58974351-2ced-44ba-adf9-ecf10be0fa2c"/>
    <ds:schemaRef ds:uri="http://purl.org/dc/dcmitype/"/>
    <ds:schemaRef ds:uri="http://purl.org/dc/terms/"/>
    <ds:schemaRef ds:uri="f831c49b-abe0-466b-a5a9-1debb466c650"/>
    <ds:schemaRef ds:uri="http://schemas.microsoft.com/office/2006/metadata/properties"/>
  </ds:schemaRefs>
</ds:datastoreItem>
</file>

<file path=customXml/itemProps3.xml><?xml version="1.0" encoding="utf-8"?>
<ds:datastoreItem xmlns:ds="http://schemas.openxmlformats.org/officeDocument/2006/customXml" ds:itemID="{FB8B5E29-289E-464B-8FFC-87D1A4C7F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31c49b-abe0-466b-a5a9-1debb466c650"/>
    <ds:schemaRef ds:uri="58974351-2ced-44ba-adf9-ecf10be0f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Widescreen presentation</Template>
  <TotalTime>0</TotalTime>
  <Words>932</Words>
  <Application>Microsoft Office PowerPoint</Application>
  <PresentationFormat>On-screen Show (16:9)</PresentationFormat>
  <Paragraphs>93</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 Narrow</vt:lpstr>
      <vt:lpstr>Calibri</vt:lpstr>
      <vt:lpstr>Calibri Light</vt:lpstr>
      <vt:lpstr>Myriad Pro</vt:lpstr>
      <vt:lpstr>Tw Cen MT</vt:lpstr>
      <vt:lpstr>Wingdings</vt:lpstr>
      <vt:lpstr>Wingdings 2</vt:lpstr>
      <vt:lpstr>WidescreenPresentation16x9</vt:lpstr>
      <vt:lpstr>Custom Design</vt:lpstr>
      <vt:lpstr>PowerPoint Presentation</vt:lpstr>
      <vt:lpstr>TRAIL’S END REWARDS</vt:lpstr>
      <vt:lpstr>TRAIL’S END REWARDS</vt:lpstr>
      <vt:lpstr>COUNCIL INCENTIVES</vt:lpstr>
      <vt:lpstr>COUNCIL INCENTIVES</vt:lpstr>
      <vt:lpstr>COUNCIL INCENTIVES</vt:lpstr>
      <vt:lpstr>COUNCIL INCENTIVES</vt:lpstr>
      <vt:lpstr>COUNCIL INCENTIVES</vt:lpstr>
      <vt:lpstr>COUNCIL INCENTIVES</vt:lpstr>
      <vt:lpstr>PACK INCENTIVE – Pie-in-the-Face</vt:lpstr>
      <vt:lpstr>PACK INCENTIVE – Popcorn Bucks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2016-10-09T18:59:39Z</dcterms:created>
  <dcterms:modified xsi:type="dcterms:W3CDTF">2019-09-03T22:39:09Z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y fmtid="{D5CDD505-2E9C-101B-9397-08002B2CF9AE}" pid="3" name="ContentTypeId">
    <vt:lpwstr>0x0101003659DF0F2C285A45AEA1F410F3FB3AC9</vt:lpwstr>
  </property>
</Properties>
</file>